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2262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29634" y="445718"/>
            <a:ext cx="704519" cy="72356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73888" y="10104813"/>
            <a:ext cx="246379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639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4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0" Type="http://schemas.openxmlformats.org/officeDocument/2006/relationships/image" Target="../media/image42.png"/><Relationship Id="rId4" Type="http://schemas.openxmlformats.org/officeDocument/2006/relationships/image" Target="../media/image37.png"/><Relationship Id="rId9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24.png"/><Relationship Id="rId7" Type="http://schemas.openxmlformats.org/officeDocument/2006/relationships/image" Target="../media/image4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6816" y="422554"/>
            <a:ext cx="2388235" cy="697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0392" y="1973262"/>
            <a:ext cx="256451" cy="1922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41780" y="240283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141780" y="2582671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147114" y="239750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32991" y="2397505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82291" y="2405887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82291" y="2587243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587625" y="2400553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5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773552" y="2400553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5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05960" y="2408935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005960" y="258114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11295" y="2403601"/>
            <a:ext cx="0" cy="182880"/>
          </a:xfrm>
          <a:custGeom>
            <a:avLst/>
            <a:gdLst/>
            <a:ahLst/>
            <a:cxnLst/>
            <a:rect l="l" t="t" r="r" b="b"/>
            <a:pathLst>
              <a:path h="182880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198746" y="2403601"/>
            <a:ext cx="0" cy="182880"/>
          </a:xfrm>
          <a:custGeom>
            <a:avLst/>
            <a:gdLst/>
            <a:ahLst/>
            <a:cxnLst/>
            <a:rect l="l" t="t" r="r" b="b"/>
            <a:pathLst>
              <a:path h="182880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238877" y="2399791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69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238877" y="2584195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69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244210" y="2394457"/>
            <a:ext cx="0" cy="195580"/>
          </a:xfrm>
          <a:custGeom>
            <a:avLst/>
            <a:gdLst/>
            <a:ahLst/>
            <a:cxnLst/>
            <a:rect l="l" t="t" r="r" b="b"/>
            <a:pathLst>
              <a:path h="195580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30520" y="2394457"/>
            <a:ext cx="0" cy="195580"/>
          </a:xfrm>
          <a:custGeom>
            <a:avLst/>
            <a:gdLst/>
            <a:ahLst/>
            <a:cxnLst/>
            <a:rect l="l" t="t" r="r" b="b"/>
            <a:pathLst>
              <a:path h="195580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141780" y="2818891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141780" y="2994151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147114" y="2813557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332991" y="2813557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5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326003" y="2817367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26003" y="2991103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331336" y="2812033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518789" y="2812033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25777" y="324751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25777" y="342734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31111" y="324218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717040" y="3242182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161285" y="3250564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161285" y="3431920"/>
            <a:ext cx="198755" cy="0"/>
          </a:xfrm>
          <a:custGeom>
            <a:avLst/>
            <a:gdLst/>
            <a:ahLst/>
            <a:cxnLst/>
            <a:rect l="l" t="t" r="r" b="b"/>
            <a:pathLst>
              <a:path w="198755">
                <a:moveTo>
                  <a:pt x="0" y="0"/>
                </a:moveTo>
                <a:lnTo>
                  <a:pt x="1984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166620" y="324523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354452" y="324523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652395" y="3256660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5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903854" y="325361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903854" y="342582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19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909189" y="3248278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096641" y="3248278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418966" y="324446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418966" y="3428872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424301" y="3239134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610228" y="3239134"/>
            <a:ext cx="0" cy="195580"/>
          </a:xfrm>
          <a:custGeom>
            <a:avLst/>
            <a:gdLst/>
            <a:ahLst/>
            <a:cxnLst/>
            <a:rect l="l" t="t" r="r" b="b"/>
            <a:pathLst>
              <a:path h="195579">
                <a:moveTo>
                  <a:pt x="0" y="0"/>
                </a:moveTo>
                <a:lnTo>
                  <a:pt x="0" y="195072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934333" y="325208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934333" y="342734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939666" y="324675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125595" y="324675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927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304665" y="3256660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892928" y="325056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892928" y="342430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898263" y="3245230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085715" y="3245230"/>
            <a:ext cx="0" cy="184785"/>
          </a:xfrm>
          <a:custGeom>
            <a:avLst/>
            <a:gdLst/>
            <a:ahLst/>
            <a:cxnLst/>
            <a:rect l="l" t="t" r="r" b="b"/>
            <a:pathLst>
              <a:path h="184785">
                <a:moveTo>
                  <a:pt x="0" y="0"/>
                </a:moveTo>
                <a:lnTo>
                  <a:pt x="0" y="18440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263260" y="3256660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>
                <a:moveTo>
                  <a:pt x="0" y="0"/>
                </a:moveTo>
                <a:lnTo>
                  <a:pt x="12070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0392" y="3623627"/>
            <a:ext cx="256451" cy="192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587755" y="1988565"/>
            <a:ext cx="6339205" cy="2207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987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Find the distance between given</a:t>
            </a:r>
            <a:r>
              <a:rPr sz="1300" b="1" spc="-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points:</a:t>
            </a:r>
            <a:endParaRPr sz="1300" dirty="0">
              <a:latin typeface="Segoe Print"/>
              <a:cs typeface="Segoe Print"/>
            </a:endParaRPr>
          </a:p>
          <a:p>
            <a:pPr marL="591820">
              <a:lnSpc>
                <a:spcPct val="100000"/>
              </a:lnSpc>
              <a:spcBef>
                <a:spcPts val="1440"/>
              </a:spcBef>
            </a:pP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7,10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0,4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-4,0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t,4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t,0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-3,-5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950" b="1" spc="63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-7,-8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 dirty="0">
              <a:latin typeface="Cambria Math"/>
              <a:cs typeface="Cambria Math"/>
            </a:endParaRPr>
          </a:p>
          <a:p>
            <a:pPr marL="591820">
              <a:lnSpc>
                <a:spcPts val="1220"/>
              </a:lnSpc>
              <a:spcBef>
                <a:spcPts val="1680"/>
              </a:spcBef>
              <a:tabLst>
                <a:tab pos="844550" algn="l"/>
                <a:tab pos="2776220" algn="l"/>
              </a:tabLst>
            </a:pPr>
            <a:r>
              <a:rPr sz="1300" b="1" spc="-5" dirty="0">
                <a:latin typeface="Segoe Print"/>
                <a:cs typeface="Segoe Print"/>
              </a:rPr>
              <a:t>5	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-1</a:t>
            </a:r>
            <a:r>
              <a:rPr sz="1950" b="1" spc="-15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 </a:t>
            </a:r>
            <a:r>
              <a:rPr sz="1950" b="1" u="sng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-3</a:t>
            </a:r>
            <a:r>
              <a:rPr sz="1300" b="1" dirty="0">
                <a:latin typeface="Segoe Print"/>
                <a:cs typeface="Segoe Print"/>
              </a:rPr>
              <a:t> 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9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-3,</a:t>
            </a:r>
            <a:r>
              <a:rPr sz="1300" b="1" spc="-290" dirty="0">
                <a:latin typeface="Segoe Print"/>
                <a:cs typeface="Segoe Print"/>
              </a:rPr>
              <a:t> </a:t>
            </a:r>
            <a:r>
              <a:rPr sz="1950" b="1" u="sng" spc="-15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-5</a:t>
            </a:r>
            <a:r>
              <a:rPr sz="1300" b="1" spc="-10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6 a,b+1 ,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a+1,b</a:t>
            </a:r>
            <a:r>
              <a:rPr sz="1300" spc="285" dirty="0">
                <a:latin typeface="Cambria Math"/>
                <a:cs typeface="Cambria Math"/>
              </a:rPr>
              <a:t> </a:t>
            </a:r>
            <a:endParaRPr sz="1300" dirty="0">
              <a:latin typeface="Cambria Math"/>
              <a:cs typeface="Cambria Math"/>
            </a:endParaRPr>
          </a:p>
          <a:p>
            <a:pPr marL="977265">
              <a:lnSpc>
                <a:spcPts val="1220"/>
              </a:lnSpc>
              <a:tabLst>
                <a:tab pos="1313815" algn="l"/>
                <a:tab pos="2190750" algn="l"/>
              </a:tabLst>
            </a:pPr>
            <a:r>
              <a:rPr sz="1300" b="1" spc="-5" dirty="0">
                <a:latin typeface="Segoe Print"/>
                <a:cs typeface="Segoe Print"/>
              </a:rPr>
              <a:t>2	2	2</a:t>
            </a:r>
            <a:endParaRPr sz="1300" dirty="0">
              <a:latin typeface="Segoe Print"/>
              <a:cs typeface="Segoe Print"/>
            </a:endParaRPr>
          </a:p>
          <a:p>
            <a:pPr marL="553720">
              <a:lnSpc>
                <a:spcPct val="100000"/>
              </a:lnSpc>
              <a:spcBef>
                <a:spcPts val="1070"/>
              </a:spcBef>
              <a:tabLst>
                <a:tab pos="1572895" algn="l"/>
                <a:tab pos="2315845" algn="l"/>
                <a:tab pos="2830830" algn="l"/>
                <a:tab pos="3346450" algn="l"/>
                <a:tab pos="4304665" algn="l"/>
              </a:tabLst>
            </a:pPr>
            <a:r>
              <a:rPr sz="1950" b="1" spc="-7" baseline="4273" dirty="0">
                <a:latin typeface="Segoe Print"/>
                <a:cs typeface="Segoe Print"/>
              </a:rPr>
              <a:t>Ans.</a:t>
            </a:r>
            <a:r>
              <a:rPr sz="1950" b="1" u="sng" spc="104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950" b="1" u="sng" spc="-7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450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10	</a:t>
            </a:r>
            <a:r>
              <a:rPr sz="1950" b="1" u="sng" spc="-7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2</a:t>
            </a:r>
            <a:r>
              <a:rPr sz="1950" b="1" spc="450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4</a:t>
            </a:r>
            <a:r>
              <a:rPr sz="1300" b="1" spc="33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	</a:t>
            </a:r>
            <a:r>
              <a:rPr sz="1950" b="1" u="sng" spc="-7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3</a:t>
            </a:r>
            <a:r>
              <a:rPr sz="1950" b="1" spc="427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4	</a:t>
            </a:r>
            <a:r>
              <a:rPr sz="1950" b="1" u="sng" spc="-7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4</a:t>
            </a:r>
            <a:r>
              <a:rPr sz="1950" b="1" spc="457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5	</a:t>
            </a:r>
            <a:r>
              <a:rPr sz="1950" b="1" u="sng" spc="-7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5</a:t>
            </a:r>
            <a:r>
              <a:rPr sz="1950" b="1" spc="-7" baseline="4273" dirty="0">
                <a:latin typeface="Segoe Print"/>
                <a:cs typeface="Segoe Print"/>
              </a:rPr>
              <a:t>  </a:t>
            </a:r>
            <a:r>
              <a:rPr sz="1300" b="1" spc="12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29/2	</a:t>
            </a:r>
            <a:r>
              <a:rPr sz="1950" b="1" u="sng" spc="-7" baseline="4273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6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2</a:t>
            </a:r>
            <a:endParaRPr sz="1950" baseline="4273" dirty="0">
              <a:latin typeface="Segoe Print"/>
              <a:cs typeface="Segoe Print"/>
            </a:endParaRPr>
          </a:p>
          <a:p>
            <a:pPr marL="374015" marR="107314" indent="-361950">
              <a:lnSpc>
                <a:spcPct val="168500"/>
              </a:lnSpc>
              <a:spcBef>
                <a:spcPts val="625"/>
              </a:spcBef>
              <a:tabLst>
                <a:tab pos="26987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 </a:t>
            </a:r>
            <a:r>
              <a:rPr sz="1300" b="1" spc="-10" dirty="0">
                <a:latin typeface="Segoe Print"/>
                <a:cs typeface="Segoe Print"/>
              </a:rPr>
              <a:t>Use </a:t>
            </a:r>
            <a:r>
              <a:rPr sz="1300" b="1" spc="-5" dirty="0">
                <a:latin typeface="Segoe Print"/>
                <a:cs typeface="Segoe Print"/>
              </a:rPr>
              <a:t>distance formula to </a:t>
            </a:r>
            <a:r>
              <a:rPr sz="1300" b="1" spc="-10" dirty="0">
                <a:latin typeface="Segoe Print"/>
                <a:cs typeface="Segoe Print"/>
              </a:rPr>
              <a:t>show </a:t>
            </a:r>
            <a:r>
              <a:rPr sz="1300" b="1" spc="-5" dirty="0">
                <a:latin typeface="Segoe Print"/>
                <a:cs typeface="Segoe Print"/>
              </a:rPr>
              <a:t>that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given </a:t>
            </a:r>
            <a:r>
              <a:rPr sz="1300" b="1" spc="-10" dirty="0">
                <a:latin typeface="Segoe Print"/>
                <a:cs typeface="Segoe Print"/>
              </a:rPr>
              <a:t>points </a:t>
            </a:r>
            <a:r>
              <a:rPr sz="1300" b="1" spc="-5" dirty="0">
                <a:latin typeface="Segoe Print"/>
                <a:cs typeface="Segoe Print"/>
              </a:rPr>
              <a:t>are represent </a:t>
            </a:r>
            <a:r>
              <a:rPr sz="1300" b="1" spc="-10" dirty="0">
                <a:latin typeface="Segoe Print"/>
                <a:cs typeface="Segoe Print"/>
              </a:rPr>
              <a:t>the  </a:t>
            </a:r>
            <a:r>
              <a:rPr sz="1300" b="1" spc="-5" dirty="0">
                <a:latin typeface="Segoe Print"/>
                <a:cs typeface="Segoe Print"/>
              </a:rPr>
              <a:t>vertices of right-angled triangle, then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area </a:t>
            </a:r>
            <a:r>
              <a:rPr sz="1300" b="1" dirty="0">
                <a:latin typeface="Segoe Print"/>
                <a:cs typeface="Segoe Print"/>
              </a:rPr>
              <a:t>of</a:t>
            </a:r>
            <a:r>
              <a:rPr sz="1300" b="1" spc="6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triangle.</a:t>
            </a:r>
            <a:endParaRPr sz="1300" dirty="0">
              <a:latin typeface="Segoe Print"/>
              <a:cs typeface="Segoe Print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141780" y="4442332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141780" y="4622164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147114" y="4436998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332991" y="4436998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141780" y="4888864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141780" y="507022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147114" y="488353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332991" y="4883530"/>
            <a:ext cx="0" cy="192405"/>
          </a:xfrm>
          <a:custGeom>
            <a:avLst/>
            <a:gdLst/>
            <a:ahLst/>
            <a:cxnLst/>
            <a:rect l="l" t="t" r="r" b="b"/>
            <a:pathLst>
              <a:path h="192404">
                <a:moveTo>
                  <a:pt x="0" y="0"/>
                </a:moveTo>
                <a:lnTo>
                  <a:pt x="0" y="192024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141780" y="533412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141780" y="550633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47114" y="5328792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332991" y="5328792"/>
            <a:ext cx="0" cy="182880"/>
          </a:xfrm>
          <a:custGeom>
            <a:avLst/>
            <a:gdLst/>
            <a:ahLst/>
            <a:cxnLst/>
            <a:rect l="l" t="t" r="r" b="b"/>
            <a:pathLst>
              <a:path h="182879">
                <a:moveTo>
                  <a:pt x="0" y="0"/>
                </a:moveTo>
                <a:lnTo>
                  <a:pt x="0" y="182879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 txBox="1"/>
          <p:nvPr/>
        </p:nvSpPr>
        <p:spPr>
          <a:xfrm>
            <a:off x="1167180" y="4409058"/>
            <a:ext cx="3316604" cy="1108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1 A -1,-2 , B 3,-2 ,and C</a:t>
            </a:r>
            <a:r>
              <a:rPr sz="1300" b="1" spc="-10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-1,-7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 dirty="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1300" b="1" spc="-5" dirty="0">
                <a:latin typeface="Segoe Print"/>
                <a:cs typeface="Segoe Print"/>
              </a:rPr>
              <a:t>2 </a:t>
            </a:r>
            <a:r>
              <a:rPr sz="1300" b="1" spc="10" dirty="0">
                <a:latin typeface="Segoe Print"/>
                <a:cs typeface="Segoe Print"/>
              </a:rPr>
              <a:t>A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0,0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 B -3,3 ,and </a:t>
            </a:r>
            <a:r>
              <a:rPr sz="1300" b="1" spc="10" dirty="0">
                <a:latin typeface="Segoe Print"/>
                <a:cs typeface="Segoe Print"/>
              </a:rPr>
              <a:t>C</a:t>
            </a:r>
            <a:r>
              <a:rPr sz="1950" b="1" spc="-7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2,2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 dirty="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925"/>
              </a:spcBef>
            </a:pPr>
            <a:r>
              <a:rPr sz="1300" b="1" spc="-5" dirty="0">
                <a:latin typeface="Segoe Print"/>
                <a:cs typeface="Segoe Print"/>
              </a:rPr>
              <a:t>3 A -2,-5 , </a:t>
            </a:r>
            <a:r>
              <a:rPr sz="1300" b="1" spc="5" dirty="0">
                <a:latin typeface="Segoe Print"/>
                <a:cs typeface="Segoe Print"/>
              </a:rPr>
              <a:t>B</a:t>
            </a:r>
            <a:r>
              <a:rPr sz="1950" b="1" spc="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9,1/2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,and </a:t>
            </a:r>
            <a:r>
              <a:rPr sz="1300" b="1" dirty="0">
                <a:latin typeface="Segoe Print"/>
                <a:cs typeface="Segoe Print"/>
              </a:rPr>
              <a:t>C</a:t>
            </a:r>
            <a:r>
              <a:rPr sz="1950" b="1" spc="-5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4,21/2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 dirty="0">
              <a:latin typeface="Cambria Math"/>
              <a:cs typeface="Cambria Math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852796" y="4409058"/>
            <a:ext cx="1753235" cy="11106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95"/>
              </a:spcBef>
              <a:tabLst>
                <a:tab pos="1073150" algn="l"/>
              </a:tabLst>
            </a:pPr>
            <a:r>
              <a:rPr sz="1300" b="1" spc="-5" dirty="0">
                <a:latin typeface="Segoe Print"/>
                <a:cs typeface="Segoe Print"/>
              </a:rPr>
              <a:t>Ans.</a:t>
            </a:r>
            <a:r>
              <a:rPr sz="1300" b="1" spc="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10	sq.unit</a:t>
            </a:r>
            <a:endParaRPr sz="1300">
              <a:latin typeface="Segoe Print"/>
              <a:cs typeface="Segoe Print"/>
            </a:endParaRPr>
          </a:p>
          <a:p>
            <a:pPr marL="186055">
              <a:lnSpc>
                <a:spcPct val="100000"/>
              </a:lnSpc>
              <a:spcBef>
                <a:spcPts val="1880"/>
              </a:spcBef>
              <a:tabLst>
                <a:tab pos="668020" algn="l"/>
                <a:tab pos="919480" algn="l"/>
              </a:tabLst>
            </a:pPr>
            <a:r>
              <a:rPr sz="1350" b="1" i="1" u="heavy" spc="-3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Ans.</a:t>
            </a:r>
            <a:r>
              <a:rPr sz="1350" b="1" i="1" spc="-30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6	sq.unit</a:t>
            </a:r>
            <a:endParaRPr sz="1300">
              <a:latin typeface="Segoe Print"/>
              <a:cs typeface="Segoe Print"/>
            </a:endParaRPr>
          </a:p>
          <a:p>
            <a:pPr algn="ctr">
              <a:lnSpc>
                <a:spcPct val="100000"/>
              </a:lnSpc>
              <a:spcBef>
                <a:spcPts val="1864"/>
              </a:spcBef>
              <a:tabLst>
                <a:tab pos="481330" algn="l"/>
                <a:tab pos="1188720" algn="l"/>
              </a:tabLst>
            </a:pPr>
            <a:r>
              <a:rPr sz="1350" b="1" i="1" u="heavy" spc="-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A</a:t>
            </a:r>
            <a:r>
              <a:rPr sz="1350" b="1" i="1" u="heavy" spc="-5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n</a:t>
            </a:r>
            <a:r>
              <a:rPr sz="1350" b="1" i="1" u="heavy" spc="-2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s.</a:t>
            </a:r>
            <a:r>
              <a:rPr sz="1350" b="1" i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27</a:t>
            </a:r>
            <a:r>
              <a:rPr sz="1300" b="1" dirty="0">
                <a:latin typeface="Segoe Print"/>
                <a:cs typeface="Segoe Print"/>
              </a:rPr>
              <a:t>5</a:t>
            </a:r>
            <a:r>
              <a:rPr sz="1300" b="1" spc="-5" dirty="0">
                <a:latin typeface="Segoe Print"/>
                <a:cs typeface="Segoe Print"/>
              </a:rPr>
              <a:t>/4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sq.u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10" dirty="0">
                <a:latin typeface="Segoe Print"/>
                <a:cs typeface="Segoe Print"/>
              </a:rPr>
              <a:t>it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00392" y="5721032"/>
            <a:ext cx="256451" cy="1922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039358" y="6122034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1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00392" y="6499542"/>
            <a:ext cx="256451" cy="1922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6528561" y="6894702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079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600392" y="7252652"/>
            <a:ext cx="256463" cy="19227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00392" y="8054022"/>
            <a:ext cx="256451" cy="19227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600392" y="9282747"/>
            <a:ext cx="256451" cy="19230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587755" y="5738240"/>
            <a:ext cx="6243320" cy="41421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987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Show that the </a:t>
            </a:r>
            <a:r>
              <a:rPr sz="1300" b="1" spc="-10" dirty="0">
                <a:latin typeface="Segoe Print"/>
                <a:cs typeface="Segoe Print"/>
              </a:rPr>
              <a:t>points </a:t>
            </a:r>
            <a:r>
              <a:rPr sz="1300" b="1" spc="-5" dirty="0">
                <a:latin typeface="Segoe Print"/>
                <a:cs typeface="Segoe Print"/>
              </a:rPr>
              <a:t>A -2,-3 , B </a:t>
            </a:r>
            <a:r>
              <a:rPr sz="1300" b="1" spc="-10" dirty="0">
                <a:latin typeface="Segoe Print"/>
                <a:cs typeface="Segoe Print"/>
              </a:rPr>
              <a:t>3,-1 </a:t>
            </a:r>
            <a:r>
              <a:rPr sz="1300" b="1" spc="-5" dirty="0">
                <a:latin typeface="Segoe Print"/>
                <a:cs typeface="Segoe Print"/>
              </a:rPr>
              <a:t>,C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,and D -4,2</a:t>
            </a:r>
            <a:r>
              <a:rPr sz="1300" b="1" spc="-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are</a:t>
            </a:r>
            <a:endParaRPr sz="1300">
              <a:latin typeface="Segoe Print"/>
              <a:cs typeface="Segoe Print"/>
            </a:endParaRPr>
          </a:p>
          <a:p>
            <a:pPr marL="643890">
              <a:lnSpc>
                <a:spcPct val="100000"/>
              </a:lnSpc>
              <a:spcBef>
                <a:spcPts val="1210"/>
              </a:spcBef>
              <a:tabLst>
                <a:tab pos="4861560" algn="l"/>
                <a:tab pos="5342890" algn="l"/>
              </a:tabLst>
            </a:pPr>
            <a:r>
              <a:rPr sz="1950" b="1" spc="-15" baseline="4273" dirty="0">
                <a:latin typeface="Segoe Print"/>
                <a:cs typeface="Segoe Print"/>
              </a:rPr>
              <a:t>the </a:t>
            </a:r>
            <a:r>
              <a:rPr sz="1950" b="1" spc="-7" baseline="4273" dirty="0">
                <a:latin typeface="Segoe Print"/>
                <a:cs typeface="Segoe Print"/>
              </a:rPr>
              <a:t>vertices of</a:t>
            </a:r>
            <a:r>
              <a:rPr sz="1950" b="1" spc="82" baseline="4273" dirty="0">
                <a:latin typeface="Segoe Print"/>
                <a:cs typeface="Segoe Print"/>
              </a:rPr>
              <a:t> </a:t>
            </a:r>
            <a:r>
              <a:rPr sz="1950" b="1" spc="-7" baseline="4273" dirty="0">
                <a:latin typeface="Segoe Print"/>
                <a:cs typeface="Segoe Print"/>
              </a:rPr>
              <a:t>a square.	Ans.	29</a:t>
            </a:r>
            <a:endParaRPr sz="1950" baseline="4273">
              <a:latin typeface="Segoe Print"/>
              <a:cs typeface="Segoe Print"/>
            </a:endParaRPr>
          </a:p>
          <a:p>
            <a:pPr marL="553720" marR="8255" indent="-541655">
              <a:lnSpc>
                <a:spcPct val="176200"/>
              </a:lnSpc>
              <a:spcBef>
                <a:spcPts val="600"/>
              </a:spcBef>
              <a:tabLst>
                <a:tab pos="269875" algn="l"/>
                <a:tab pos="4659630" algn="l"/>
                <a:tab pos="514159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If A -5,1 , B -6,5 ,and C -2,4 , </a:t>
            </a:r>
            <a:r>
              <a:rPr sz="1300" b="1" spc="-10" dirty="0">
                <a:latin typeface="Segoe Print"/>
                <a:cs typeface="Segoe Print"/>
              </a:rPr>
              <a:t>determine whether </a:t>
            </a:r>
            <a:r>
              <a:rPr sz="1300" b="1" spc="-5" dirty="0">
                <a:latin typeface="Segoe Print"/>
                <a:cs typeface="Segoe Print"/>
              </a:rPr>
              <a:t>triangle ABC  </a:t>
            </a:r>
            <a:r>
              <a:rPr sz="1950" b="1" spc="-7" baseline="2136" dirty="0">
                <a:latin typeface="Segoe Print"/>
                <a:cs typeface="Segoe Print"/>
              </a:rPr>
              <a:t>is</a:t>
            </a:r>
            <a:r>
              <a:rPr sz="1950" b="1" baseline="2136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isosceles	Ans.	AB=BC=</a:t>
            </a:r>
            <a:r>
              <a:rPr sz="1300" b="1" spc="275" dirty="0">
                <a:latin typeface="Segoe Print"/>
                <a:cs typeface="Segoe Print"/>
              </a:rPr>
              <a:t> </a:t>
            </a:r>
            <a:r>
              <a:rPr sz="1950" b="1" spc="-7" baseline="2136" dirty="0">
                <a:latin typeface="Segoe Print"/>
                <a:cs typeface="Segoe Print"/>
              </a:rPr>
              <a:t>17</a:t>
            </a:r>
            <a:endParaRPr sz="1950" baseline="2136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625"/>
              </a:spcBef>
              <a:tabLst>
                <a:tab pos="269875" algn="l"/>
                <a:tab pos="835660" algn="l"/>
                <a:tab pos="1256030" algn="l"/>
                <a:tab pos="1832610" algn="l"/>
                <a:tab pos="2143125" algn="l"/>
                <a:tab pos="2375535" algn="l"/>
                <a:tab pos="2695575" algn="l"/>
                <a:tab pos="3205480" algn="l"/>
                <a:tab pos="3625850" algn="l"/>
                <a:tab pos="4458335" algn="l"/>
                <a:tab pos="5298440" algn="l"/>
                <a:tab pos="5720080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Find	</a:t>
            </a:r>
            <a:r>
              <a:rPr sz="1300" b="1" spc="-10" dirty="0">
                <a:latin typeface="Segoe Print"/>
                <a:cs typeface="Segoe Print"/>
              </a:rPr>
              <a:t>the	</a:t>
            </a:r>
            <a:r>
              <a:rPr sz="1300" b="1" spc="-5" dirty="0">
                <a:latin typeface="Segoe Print"/>
                <a:cs typeface="Segoe Print"/>
              </a:rPr>
              <a:t>value	of	t	so	that	</a:t>
            </a:r>
            <a:r>
              <a:rPr sz="1300" b="1" spc="-10" dirty="0">
                <a:latin typeface="Segoe Print"/>
                <a:cs typeface="Segoe Print"/>
              </a:rPr>
              <a:t>the	</a:t>
            </a:r>
            <a:r>
              <a:rPr sz="1300" b="1" spc="-5" dirty="0">
                <a:latin typeface="Segoe Print"/>
                <a:cs typeface="Segoe Print"/>
              </a:rPr>
              <a:t>distance	between	the	points</a:t>
            </a:r>
            <a:endParaRPr sz="1300">
              <a:latin typeface="Segoe Print"/>
              <a:cs typeface="Segoe Print"/>
            </a:endParaRPr>
          </a:p>
          <a:p>
            <a:pPr marL="63500" algn="ctr">
              <a:lnSpc>
                <a:spcPct val="100000"/>
              </a:lnSpc>
              <a:spcBef>
                <a:spcPts val="1260"/>
              </a:spcBef>
              <a:tabLst>
                <a:tab pos="4200525" algn="l"/>
                <a:tab pos="4682490" algn="l"/>
              </a:tabLst>
            </a:pP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-2,3  ,and 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t,t</a:t>
            </a:r>
            <a:r>
              <a:rPr sz="1950" b="1" spc="-7" baseline="2136" dirty="0">
                <a:latin typeface="Segoe Print"/>
                <a:cs typeface="Segoe Print"/>
              </a:rPr>
              <a:t> 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5 unit.	Ans.	t=-2,3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  <a:tabLst>
                <a:tab pos="269875" algn="l"/>
                <a:tab pos="451484" algn="l"/>
                <a:tab pos="699770" algn="l"/>
                <a:tab pos="1100455" algn="l"/>
                <a:tab pos="1669414" algn="l"/>
                <a:tab pos="1924050" algn="l"/>
                <a:tab pos="2449830" algn="l"/>
                <a:tab pos="3178810" algn="l"/>
                <a:tab pos="3483610" algn="l"/>
                <a:tab pos="3909695" algn="l"/>
                <a:tab pos="4637405" algn="l"/>
                <a:tab pos="543115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	</a:t>
            </a:r>
            <a:r>
              <a:rPr sz="1300" b="1" spc="-5" dirty="0">
                <a:latin typeface="Segoe Print"/>
                <a:cs typeface="Segoe Print"/>
              </a:rPr>
              <a:t>If	the	point	P	x,y	belongs	to	</a:t>
            </a:r>
            <a:r>
              <a:rPr sz="1300" b="1" dirty="0">
                <a:latin typeface="Segoe Print"/>
                <a:cs typeface="Segoe Print"/>
              </a:rPr>
              <a:t>line	</a:t>
            </a:r>
            <a:r>
              <a:rPr sz="1300" b="1" spc="-5" dirty="0">
                <a:latin typeface="Segoe Print"/>
                <a:cs typeface="Segoe Print"/>
              </a:rPr>
              <a:t>passing	through	P</a:t>
            </a:r>
            <a:r>
              <a:rPr sz="1350" b="1" spc="-7" baseline="-15432" dirty="0">
                <a:latin typeface="Segoe Print"/>
                <a:cs typeface="Segoe Print"/>
              </a:rPr>
              <a:t>1</a:t>
            </a:r>
            <a:r>
              <a:rPr sz="900" b="1" spc="1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-3,5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553720">
              <a:lnSpc>
                <a:spcPct val="100000"/>
              </a:lnSpc>
              <a:spcBef>
                <a:spcPts val="1320"/>
              </a:spcBef>
            </a:pP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P</a:t>
            </a:r>
            <a:r>
              <a:rPr sz="1350" b="1" spc="-7" baseline="-15432" dirty="0">
                <a:latin typeface="Segoe Print"/>
                <a:cs typeface="Segoe Print"/>
              </a:rPr>
              <a:t>2</a:t>
            </a:r>
            <a:r>
              <a:rPr sz="900" b="1" spc="-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-1,2 satisfy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PP</a:t>
            </a:r>
            <a:r>
              <a:rPr sz="1350" b="1" spc="22" baseline="-15432" dirty="0">
                <a:latin typeface="Segoe Print"/>
                <a:cs typeface="Segoe Print"/>
              </a:rPr>
              <a:t>1</a:t>
            </a:r>
            <a:r>
              <a:rPr sz="1350" b="1" spc="22" baseline="308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=4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25" dirty="0">
                <a:latin typeface="Segoe Print"/>
                <a:cs typeface="Segoe Print"/>
              </a:rPr>
              <a:t>P</a:t>
            </a:r>
            <a:r>
              <a:rPr sz="1350" b="1" spc="37" baseline="-15432" dirty="0">
                <a:latin typeface="Segoe Print"/>
                <a:cs typeface="Segoe Print"/>
              </a:rPr>
              <a:t>1</a:t>
            </a:r>
            <a:r>
              <a:rPr sz="1300" b="1" spc="25" dirty="0">
                <a:latin typeface="Segoe Print"/>
                <a:cs typeface="Segoe Print"/>
              </a:rPr>
              <a:t>P</a:t>
            </a:r>
            <a:r>
              <a:rPr sz="1350" b="1" spc="37" baseline="-15432" dirty="0">
                <a:latin typeface="Segoe Print"/>
                <a:cs typeface="Segoe Print"/>
              </a:rPr>
              <a:t>2</a:t>
            </a:r>
            <a:r>
              <a:rPr sz="1350" b="1" spc="37" baseline="308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 Fine the coordinate P</a:t>
            </a:r>
            <a:r>
              <a:rPr sz="1300" b="1" spc="-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R="5080" algn="r">
              <a:lnSpc>
                <a:spcPct val="100000"/>
              </a:lnSpc>
              <a:spcBef>
                <a:spcPts val="1935"/>
              </a:spcBef>
              <a:tabLst>
                <a:tab pos="481330" algn="l"/>
              </a:tabLst>
            </a:pPr>
            <a:r>
              <a:rPr sz="1300" b="1" spc="-5" dirty="0">
                <a:latin typeface="Segoe Print"/>
                <a:cs typeface="Segoe Print"/>
              </a:rPr>
              <a:t>Ans.	5,-7 ,</a:t>
            </a:r>
            <a:r>
              <a:rPr sz="1300" b="1" spc="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11,-16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739"/>
              </a:spcBef>
              <a:tabLst>
                <a:tab pos="269875" algn="l"/>
                <a:tab pos="3775710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</a:t>
            </a:r>
            <a:r>
              <a:rPr sz="1300" b="1" spc="-5" dirty="0">
                <a:latin typeface="Segoe Print"/>
                <a:cs typeface="Segoe Print"/>
              </a:rPr>
              <a:t>If the distance between the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points </a:t>
            </a:r>
            <a:r>
              <a:rPr sz="1300" b="1" spc="1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3,y	and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8,7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 13 find</a:t>
            </a:r>
            <a:r>
              <a:rPr sz="1300" b="1" spc="-17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Cambria Math"/>
                <a:cs typeface="Cambria Math"/>
              </a:rPr>
              <a:t>y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R="369570" algn="r">
              <a:lnSpc>
                <a:spcPct val="100000"/>
              </a:lnSpc>
              <a:spcBef>
                <a:spcPts val="1260"/>
              </a:spcBef>
              <a:tabLst>
                <a:tab pos="480059" algn="l"/>
              </a:tabLst>
            </a:pPr>
            <a:r>
              <a:rPr sz="1300" b="1" spc="-10" dirty="0">
                <a:latin typeface="Segoe Print"/>
                <a:cs typeface="Segoe Print"/>
              </a:rPr>
              <a:t>An</a:t>
            </a:r>
            <a:r>
              <a:rPr sz="1300" b="1" spc="-5" dirty="0">
                <a:latin typeface="Segoe Print"/>
                <a:cs typeface="Segoe Print"/>
              </a:rPr>
              <a:t>s.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19,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345813" y="1656714"/>
            <a:ext cx="2429510" cy="0"/>
          </a:xfrm>
          <a:custGeom>
            <a:avLst/>
            <a:gdLst/>
            <a:ahLst/>
            <a:cxnLst/>
            <a:rect l="l" t="t" r="r" b="b"/>
            <a:pathLst>
              <a:path w="2429509">
                <a:moveTo>
                  <a:pt x="0" y="0"/>
                </a:moveTo>
                <a:lnTo>
                  <a:pt x="2429002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23240" y="1656714"/>
            <a:ext cx="2447925" cy="0"/>
          </a:xfrm>
          <a:custGeom>
            <a:avLst/>
            <a:gdLst/>
            <a:ahLst/>
            <a:cxnLst/>
            <a:rect l="l" t="t" r="r" b="b"/>
            <a:pathLst>
              <a:path w="2447925">
                <a:moveTo>
                  <a:pt x="0" y="0"/>
                </a:moveTo>
                <a:lnTo>
                  <a:pt x="2447671" y="0"/>
                </a:lnTo>
              </a:path>
            </a:pathLst>
          </a:custGeom>
          <a:ln w="1047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195829" y="1348104"/>
            <a:ext cx="2921635" cy="546100"/>
          </a:xfrm>
          <a:custGeom>
            <a:avLst/>
            <a:gdLst/>
            <a:ahLst/>
            <a:cxnLst/>
            <a:rect l="l" t="t" r="r" b="b"/>
            <a:pathLst>
              <a:path w="2921635" h="546100">
                <a:moveTo>
                  <a:pt x="2830575" y="0"/>
                </a:moveTo>
                <a:lnTo>
                  <a:pt x="91058" y="0"/>
                </a:lnTo>
                <a:lnTo>
                  <a:pt x="55614" y="7155"/>
                </a:lnTo>
                <a:lnTo>
                  <a:pt x="26669" y="26670"/>
                </a:lnTo>
                <a:lnTo>
                  <a:pt x="7155" y="55614"/>
                </a:lnTo>
                <a:lnTo>
                  <a:pt x="0" y="91058"/>
                </a:lnTo>
                <a:lnTo>
                  <a:pt x="0" y="455040"/>
                </a:lnTo>
                <a:lnTo>
                  <a:pt x="7155" y="490485"/>
                </a:lnTo>
                <a:lnTo>
                  <a:pt x="26669" y="519429"/>
                </a:lnTo>
                <a:lnTo>
                  <a:pt x="55614" y="538944"/>
                </a:lnTo>
                <a:lnTo>
                  <a:pt x="91058" y="546100"/>
                </a:lnTo>
                <a:lnTo>
                  <a:pt x="2830575" y="546100"/>
                </a:lnTo>
                <a:lnTo>
                  <a:pt x="2866020" y="538944"/>
                </a:lnTo>
                <a:lnTo>
                  <a:pt x="2894965" y="519429"/>
                </a:lnTo>
                <a:lnTo>
                  <a:pt x="2914479" y="490485"/>
                </a:lnTo>
                <a:lnTo>
                  <a:pt x="2921635" y="455040"/>
                </a:lnTo>
                <a:lnTo>
                  <a:pt x="2921635" y="91058"/>
                </a:lnTo>
                <a:lnTo>
                  <a:pt x="2914479" y="55614"/>
                </a:lnTo>
                <a:lnTo>
                  <a:pt x="2894964" y="26670"/>
                </a:lnTo>
                <a:lnTo>
                  <a:pt x="2866020" y="7155"/>
                </a:lnTo>
                <a:lnTo>
                  <a:pt x="2830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167382" y="1319529"/>
            <a:ext cx="2978785" cy="603250"/>
          </a:xfrm>
          <a:custGeom>
            <a:avLst/>
            <a:gdLst/>
            <a:ahLst/>
            <a:cxnLst/>
            <a:rect l="l" t="t" r="r" b="b"/>
            <a:pathLst>
              <a:path w="2978785" h="603250">
                <a:moveTo>
                  <a:pt x="2859151" y="0"/>
                </a:moveTo>
                <a:lnTo>
                  <a:pt x="105918" y="1270"/>
                </a:lnTo>
                <a:lnTo>
                  <a:pt x="61341" y="15240"/>
                </a:lnTo>
                <a:lnTo>
                  <a:pt x="26416" y="45720"/>
                </a:lnTo>
                <a:lnTo>
                  <a:pt x="4953" y="86359"/>
                </a:lnTo>
                <a:lnTo>
                  <a:pt x="0" y="485140"/>
                </a:lnTo>
                <a:lnTo>
                  <a:pt x="762" y="497840"/>
                </a:lnTo>
                <a:lnTo>
                  <a:pt x="14986" y="542290"/>
                </a:lnTo>
                <a:lnTo>
                  <a:pt x="44450" y="577850"/>
                </a:lnTo>
                <a:lnTo>
                  <a:pt x="74294" y="594359"/>
                </a:lnTo>
                <a:lnTo>
                  <a:pt x="85217" y="599440"/>
                </a:lnTo>
                <a:lnTo>
                  <a:pt x="97028" y="601979"/>
                </a:lnTo>
                <a:lnTo>
                  <a:pt x="108712" y="603250"/>
                </a:lnTo>
                <a:lnTo>
                  <a:pt x="2872740" y="603250"/>
                </a:lnTo>
                <a:lnTo>
                  <a:pt x="2884678" y="600709"/>
                </a:lnTo>
                <a:lnTo>
                  <a:pt x="2895981" y="598170"/>
                </a:lnTo>
                <a:lnTo>
                  <a:pt x="2907030" y="594359"/>
                </a:lnTo>
                <a:lnTo>
                  <a:pt x="2909601" y="593090"/>
                </a:lnTo>
                <a:lnTo>
                  <a:pt x="119506" y="593090"/>
                </a:lnTo>
                <a:lnTo>
                  <a:pt x="98679" y="590550"/>
                </a:lnTo>
                <a:lnTo>
                  <a:pt x="59690" y="574040"/>
                </a:lnTo>
                <a:lnTo>
                  <a:pt x="30353" y="546100"/>
                </a:lnTo>
                <a:lnTo>
                  <a:pt x="13716" y="506729"/>
                </a:lnTo>
                <a:lnTo>
                  <a:pt x="11430" y="485140"/>
                </a:lnTo>
                <a:lnTo>
                  <a:pt x="11556" y="115570"/>
                </a:lnTo>
                <a:lnTo>
                  <a:pt x="24003" y="69850"/>
                </a:lnTo>
                <a:lnTo>
                  <a:pt x="50165" y="36829"/>
                </a:lnTo>
                <a:lnTo>
                  <a:pt x="96900" y="13970"/>
                </a:lnTo>
                <a:lnTo>
                  <a:pt x="107568" y="12700"/>
                </a:lnTo>
                <a:lnTo>
                  <a:pt x="2912268" y="12700"/>
                </a:lnTo>
                <a:lnTo>
                  <a:pt x="2904363" y="8890"/>
                </a:lnTo>
                <a:lnTo>
                  <a:pt x="2893441" y="5079"/>
                </a:lnTo>
                <a:lnTo>
                  <a:pt x="2881630" y="2540"/>
                </a:lnTo>
                <a:lnTo>
                  <a:pt x="2859151" y="0"/>
                </a:lnTo>
                <a:close/>
              </a:path>
              <a:path w="2978785" h="603250">
                <a:moveTo>
                  <a:pt x="2912268" y="12700"/>
                </a:moveTo>
                <a:lnTo>
                  <a:pt x="2869310" y="12700"/>
                </a:lnTo>
                <a:lnTo>
                  <a:pt x="2879979" y="13970"/>
                </a:lnTo>
                <a:lnTo>
                  <a:pt x="2890520" y="16509"/>
                </a:lnTo>
                <a:lnTo>
                  <a:pt x="2927222" y="36829"/>
                </a:lnTo>
                <a:lnTo>
                  <a:pt x="2948305" y="59690"/>
                </a:lnTo>
                <a:lnTo>
                  <a:pt x="2953766" y="67309"/>
                </a:lnTo>
                <a:lnTo>
                  <a:pt x="2966593" y="107950"/>
                </a:lnTo>
                <a:lnTo>
                  <a:pt x="2967164" y="485140"/>
                </a:lnTo>
                <a:lnTo>
                  <a:pt x="2966720" y="494029"/>
                </a:lnTo>
                <a:lnTo>
                  <a:pt x="2954655" y="534670"/>
                </a:lnTo>
                <a:lnTo>
                  <a:pt x="2928493" y="567690"/>
                </a:lnTo>
                <a:lnTo>
                  <a:pt x="2892044" y="586740"/>
                </a:lnTo>
                <a:lnTo>
                  <a:pt x="2881757" y="590550"/>
                </a:lnTo>
                <a:lnTo>
                  <a:pt x="2860040" y="593090"/>
                </a:lnTo>
                <a:lnTo>
                  <a:pt x="2909601" y="593090"/>
                </a:lnTo>
                <a:lnTo>
                  <a:pt x="2944622" y="567690"/>
                </a:lnTo>
                <a:lnTo>
                  <a:pt x="2969768" y="529590"/>
                </a:lnTo>
                <a:lnTo>
                  <a:pt x="2978601" y="485140"/>
                </a:lnTo>
                <a:lnTo>
                  <a:pt x="2978658" y="118109"/>
                </a:lnTo>
                <a:lnTo>
                  <a:pt x="2977896" y="106679"/>
                </a:lnTo>
                <a:lnTo>
                  <a:pt x="2963545" y="62229"/>
                </a:lnTo>
                <a:lnTo>
                  <a:pt x="2934208" y="26670"/>
                </a:lnTo>
                <a:lnTo>
                  <a:pt x="2914904" y="13970"/>
                </a:lnTo>
                <a:lnTo>
                  <a:pt x="2912268" y="12700"/>
                </a:lnTo>
                <a:close/>
              </a:path>
              <a:path w="2978785" h="603250">
                <a:moveTo>
                  <a:pt x="2868803" y="24129"/>
                </a:moveTo>
                <a:lnTo>
                  <a:pt x="109347" y="24129"/>
                </a:lnTo>
                <a:lnTo>
                  <a:pt x="99694" y="25400"/>
                </a:lnTo>
                <a:lnTo>
                  <a:pt x="57785" y="45720"/>
                </a:lnTo>
                <a:lnTo>
                  <a:pt x="30225" y="82550"/>
                </a:lnTo>
                <a:lnTo>
                  <a:pt x="22733" y="121920"/>
                </a:lnTo>
                <a:lnTo>
                  <a:pt x="22860" y="485140"/>
                </a:lnTo>
                <a:lnTo>
                  <a:pt x="34543" y="530859"/>
                </a:lnTo>
                <a:lnTo>
                  <a:pt x="65659" y="565150"/>
                </a:lnTo>
                <a:lnTo>
                  <a:pt x="73660" y="568959"/>
                </a:lnTo>
                <a:lnTo>
                  <a:pt x="82042" y="574040"/>
                </a:lnTo>
                <a:lnTo>
                  <a:pt x="90931" y="576579"/>
                </a:lnTo>
                <a:lnTo>
                  <a:pt x="100330" y="579120"/>
                </a:lnTo>
                <a:lnTo>
                  <a:pt x="109855" y="580390"/>
                </a:lnTo>
                <a:lnTo>
                  <a:pt x="2869310" y="580390"/>
                </a:lnTo>
                <a:lnTo>
                  <a:pt x="2913507" y="563879"/>
                </a:lnTo>
                <a:lnTo>
                  <a:pt x="2932709" y="547370"/>
                </a:lnTo>
                <a:lnTo>
                  <a:pt x="2857754" y="547370"/>
                </a:lnTo>
                <a:lnTo>
                  <a:pt x="111632" y="546100"/>
                </a:lnTo>
                <a:lnTo>
                  <a:pt x="74422" y="527050"/>
                </a:lnTo>
                <a:lnTo>
                  <a:pt x="70357" y="523240"/>
                </a:lnTo>
                <a:lnTo>
                  <a:pt x="57124" y="485140"/>
                </a:lnTo>
                <a:lnTo>
                  <a:pt x="57168" y="118109"/>
                </a:lnTo>
                <a:lnTo>
                  <a:pt x="72136" y="80009"/>
                </a:lnTo>
                <a:lnTo>
                  <a:pt x="76326" y="74929"/>
                </a:lnTo>
                <a:lnTo>
                  <a:pt x="108457" y="58420"/>
                </a:lnTo>
                <a:lnTo>
                  <a:pt x="114300" y="58420"/>
                </a:lnTo>
                <a:lnTo>
                  <a:pt x="120904" y="57150"/>
                </a:lnTo>
                <a:lnTo>
                  <a:pt x="2932328" y="57150"/>
                </a:lnTo>
                <a:lnTo>
                  <a:pt x="2927350" y="52070"/>
                </a:lnTo>
                <a:lnTo>
                  <a:pt x="2920365" y="45720"/>
                </a:lnTo>
                <a:lnTo>
                  <a:pt x="2912998" y="39370"/>
                </a:lnTo>
                <a:lnTo>
                  <a:pt x="2904997" y="35559"/>
                </a:lnTo>
                <a:lnTo>
                  <a:pt x="2896489" y="30479"/>
                </a:lnTo>
                <a:lnTo>
                  <a:pt x="2887598" y="27940"/>
                </a:lnTo>
                <a:lnTo>
                  <a:pt x="2878328" y="25400"/>
                </a:lnTo>
                <a:lnTo>
                  <a:pt x="2868803" y="24129"/>
                </a:lnTo>
                <a:close/>
              </a:path>
              <a:path w="2978785" h="603250">
                <a:moveTo>
                  <a:pt x="2932328" y="57150"/>
                </a:moveTo>
                <a:lnTo>
                  <a:pt x="2859151" y="57150"/>
                </a:lnTo>
                <a:lnTo>
                  <a:pt x="2867025" y="58420"/>
                </a:lnTo>
                <a:lnTo>
                  <a:pt x="2873247" y="59690"/>
                </a:lnTo>
                <a:lnTo>
                  <a:pt x="2904235" y="77470"/>
                </a:lnTo>
                <a:lnTo>
                  <a:pt x="2908172" y="81279"/>
                </a:lnTo>
                <a:lnTo>
                  <a:pt x="2911729" y="86359"/>
                </a:lnTo>
                <a:lnTo>
                  <a:pt x="2914777" y="91440"/>
                </a:lnTo>
                <a:lnTo>
                  <a:pt x="2917190" y="97790"/>
                </a:lnTo>
                <a:lnTo>
                  <a:pt x="2919222" y="102870"/>
                </a:lnTo>
                <a:lnTo>
                  <a:pt x="2920619" y="109220"/>
                </a:lnTo>
                <a:lnTo>
                  <a:pt x="2921381" y="115570"/>
                </a:lnTo>
                <a:lnTo>
                  <a:pt x="2921482" y="118109"/>
                </a:lnTo>
                <a:lnTo>
                  <a:pt x="2921508" y="482600"/>
                </a:lnTo>
                <a:lnTo>
                  <a:pt x="2921453" y="485140"/>
                </a:lnTo>
                <a:lnTo>
                  <a:pt x="2906522" y="524509"/>
                </a:lnTo>
                <a:lnTo>
                  <a:pt x="2902331" y="529590"/>
                </a:lnTo>
                <a:lnTo>
                  <a:pt x="2870200" y="546100"/>
                </a:lnTo>
                <a:lnTo>
                  <a:pt x="2864231" y="546100"/>
                </a:lnTo>
                <a:lnTo>
                  <a:pt x="2857754" y="547370"/>
                </a:lnTo>
                <a:lnTo>
                  <a:pt x="2932709" y="547370"/>
                </a:lnTo>
                <a:lnTo>
                  <a:pt x="2933954" y="546100"/>
                </a:lnTo>
                <a:lnTo>
                  <a:pt x="2954020" y="504190"/>
                </a:lnTo>
                <a:lnTo>
                  <a:pt x="2955734" y="485140"/>
                </a:lnTo>
                <a:lnTo>
                  <a:pt x="2955725" y="118109"/>
                </a:lnTo>
                <a:lnTo>
                  <a:pt x="2943987" y="73659"/>
                </a:lnTo>
                <a:lnTo>
                  <a:pt x="2933572" y="58420"/>
                </a:lnTo>
                <a:lnTo>
                  <a:pt x="2932328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970910" y="1441957"/>
            <a:ext cx="1375410" cy="358140"/>
          </a:xfrm>
          <a:custGeom>
            <a:avLst/>
            <a:gdLst/>
            <a:ahLst/>
            <a:cxnLst/>
            <a:rect l="l" t="t" r="r" b="b"/>
            <a:pathLst>
              <a:path w="1375410" h="358139">
                <a:moveTo>
                  <a:pt x="0" y="358140"/>
                </a:moveTo>
                <a:lnTo>
                  <a:pt x="1374902" y="358140"/>
                </a:lnTo>
                <a:lnTo>
                  <a:pt x="1374902" y="0"/>
                </a:lnTo>
                <a:lnTo>
                  <a:pt x="0" y="0"/>
                </a:lnTo>
                <a:lnTo>
                  <a:pt x="0" y="3581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 txBox="1"/>
          <p:nvPr/>
        </p:nvSpPr>
        <p:spPr>
          <a:xfrm>
            <a:off x="2958210" y="1366773"/>
            <a:ext cx="1398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i="1" spc="-250" dirty="0">
                <a:solidFill>
                  <a:srgbClr val="FFFFFF"/>
                </a:solidFill>
                <a:latin typeface="Times New Roman"/>
                <a:cs typeface="Times New Roman"/>
              </a:rPr>
              <a:t>Homework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1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0392" y="1370012"/>
            <a:ext cx="256451" cy="1922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0392" y="2253932"/>
            <a:ext cx="256451" cy="1922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87755" y="422554"/>
            <a:ext cx="6331585" cy="20694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25" marR="384873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11125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14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 marL="463550" marR="5080" indent="-451484">
              <a:lnSpc>
                <a:spcPct val="223100"/>
              </a:lnSpc>
              <a:spcBef>
                <a:spcPts val="360"/>
              </a:spcBef>
              <a:tabLst>
                <a:tab pos="269875" algn="l"/>
                <a:tab pos="2649220" algn="l"/>
                <a:tab pos="3247390" algn="l"/>
                <a:tab pos="466280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 </a:t>
            </a:r>
            <a:r>
              <a:rPr sz="1300" b="1" spc="-5" dirty="0">
                <a:latin typeface="Segoe Print"/>
                <a:cs typeface="Segoe Print"/>
              </a:rPr>
              <a:t>Show that quadrilateral ABCD is a parallelogram,A -5,-2 , B 1,-1 ,  </a:t>
            </a:r>
            <a:r>
              <a:rPr sz="1300" b="1" spc="-10" dirty="0">
                <a:latin typeface="Segoe Print"/>
                <a:cs typeface="Segoe Print"/>
              </a:rPr>
              <a:t>C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4,4</a:t>
            </a:r>
            <a:r>
              <a:rPr sz="1950" b="1" spc="-7" baseline="2136" dirty="0">
                <a:latin typeface="Segoe Print"/>
                <a:cs typeface="Segoe Print"/>
              </a:rPr>
              <a:t> 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spc="18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-2,3</a:t>
            </a:r>
            <a:r>
              <a:rPr sz="1300" b="1" spc="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	Ans.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:	</a:t>
            </a:r>
            <a:r>
              <a:rPr sz="1300" b="1" spc="5" dirty="0">
                <a:latin typeface="Segoe Print"/>
                <a:cs typeface="Segoe Print"/>
              </a:rPr>
              <a:t>m</a:t>
            </a:r>
            <a:r>
              <a:rPr sz="1350" b="1" spc="7" baseline="-15432" dirty="0">
                <a:latin typeface="Segoe Print"/>
                <a:cs typeface="Segoe Print"/>
              </a:rPr>
              <a:t>AB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350" b="1" spc="7" baseline="-15432" dirty="0">
                <a:latin typeface="Segoe Print"/>
                <a:cs typeface="Segoe Print"/>
              </a:rPr>
              <a:t>CD</a:t>
            </a:r>
            <a:r>
              <a:rPr sz="1300" b="1" spc="5" dirty="0">
                <a:latin typeface="Segoe Print"/>
                <a:cs typeface="Segoe Print"/>
              </a:rPr>
              <a:t>=1/6,	m</a:t>
            </a:r>
            <a:r>
              <a:rPr sz="1350" b="1" spc="7" baseline="-15432" dirty="0">
                <a:latin typeface="Segoe Print"/>
                <a:cs typeface="Segoe Print"/>
              </a:rPr>
              <a:t>BC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350" b="1" spc="7" baseline="-15432" dirty="0">
                <a:latin typeface="Segoe Print"/>
                <a:cs typeface="Segoe Print"/>
              </a:rPr>
              <a:t>AD</a:t>
            </a:r>
            <a:r>
              <a:rPr sz="1300" b="1" spc="5" dirty="0">
                <a:latin typeface="Segoe Print"/>
                <a:cs typeface="Segoe Print"/>
              </a:rPr>
              <a:t>=5/3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  <a:tabLst>
                <a:tab pos="269875" algn="l"/>
                <a:tab pos="481965" algn="l"/>
                <a:tab pos="1519555" algn="l"/>
                <a:tab pos="1951989" algn="l"/>
                <a:tab pos="2821940" algn="l"/>
                <a:tab pos="3142615" algn="l"/>
                <a:tab pos="3597910" algn="l"/>
                <a:tab pos="4359275" algn="l"/>
                <a:tab pos="5186045" algn="l"/>
                <a:tab pos="5916295" algn="l"/>
              </a:tabLst>
            </a:pPr>
            <a:r>
              <a:rPr sz="13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300" spc="-5" dirty="0">
                <a:latin typeface="Times New Roman"/>
                <a:cs typeface="Times New Roman"/>
              </a:rPr>
              <a:t>/	</a:t>
            </a:r>
            <a:r>
              <a:rPr sz="1300" b="1" spc="-5" dirty="0">
                <a:latin typeface="Segoe Print"/>
                <a:cs typeface="Segoe Print"/>
              </a:rPr>
              <a:t>Determine	the	equation	of	line	passing	through	-4,3	and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00392" y="3055302"/>
            <a:ext cx="256489" cy="19227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00392" y="3838892"/>
            <a:ext cx="256489" cy="1922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845616" y="2636265"/>
            <a:ext cx="4022090" cy="1441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74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perpendiculars </a:t>
            </a:r>
            <a:r>
              <a:rPr sz="1300" b="1" spc="-10" dirty="0">
                <a:latin typeface="Segoe Print"/>
                <a:cs typeface="Segoe Print"/>
              </a:rPr>
              <a:t>to</a:t>
            </a:r>
            <a:r>
              <a:rPr sz="1300" b="1" spc="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y=3x-5</a:t>
            </a:r>
            <a:endParaRPr sz="1300">
              <a:latin typeface="Segoe Print"/>
              <a:cs typeface="Segoe Print"/>
            </a:endParaRPr>
          </a:p>
          <a:p>
            <a:pPr marL="205740" marR="5080" indent="-193675">
              <a:lnSpc>
                <a:spcPct val="184600"/>
              </a:lnSpc>
              <a:spcBef>
                <a:spcPts val="545"/>
              </a:spcBef>
              <a:tabLst>
                <a:tab pos="1249045" algn="l"/>
              </a:tabLst>
            </a:pPr>
            <a:r>
              <a:rPr sz="1300" b="1" spc="-5" dirty="0">
                <a:latin typeface="Segoe Print"/>
                <a:cs typeface="Segoe Print"/>
              </a:rPr>
              <a:t>/ Find the </a:t>
            </a:r>
            <a:r>
              <a:rPr sz="1300" b="1" dirty="0">
                <a:latin typeface="Segoe Print"/>
                <a:cs typeface="Segoe Print"/>
              </a:rPr>
              <a:t>value </a:t>
            </a:r>
            <a:r>
              <a:rPr sz="1300" b="1" spc="-5" dirty="0">
                <a:latin typeface="Segoe Print"/>
                <a:cs typeface="Segoe Print"/>
              </a:rPr>
              <a:t>of k that make the slope </a:t>
            </a:r>
            <a:r>
              <a:rPr sz="1300" b="1" dirty="0">
                <a:latin typeface="Segoe Print"/>
                <a:cs typeface="Segoe Print"/>
              </a:rPr>
              <a:t>of  </a:t>
            </a:r>
            <a:r>
              <a:rPr sz="1300" b="1" spc="-5" dirty="0">
                <a:latin typeface="Segoe Print"/>
                <a:cs typeface="Segoe Print"/>
              </a:rPr>
              <a:t>parallel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to	the </a:t>
            </a:r>
            <a:r>
              <a:rPr sz="1300" b="1" spc="-5" dirty="0">
                <a:latin typeface="Segoe Print"/>
                <a:cs typeface="Segoe Print"/>
              </a:rPr>
              <a:t>slope of c 5,-2 ,and </a:t>
            </a:r>
            <a:r>
              <a:rPr sz="1300" b="1" spc="10" dirty="0">
                <a:latin typeface="Segoe Print"/>
                <a:cs typeface="Segoe Print"/>
              </a:rPr>
              <a:t>D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1,4</a:t>
            </a:r>
            <a:r>
              <a:rPr sz="1950" b="1" spc="179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725"/>
              </a:spcBef>
            </a:pPr>
            <a:r>
              <a:rPr sz="1300" b="1" spc="-5" dirty="0">
                <a:latin typeface="Segoe Print"/>
                <a:cs typeface="Segoe Print"/>
              </a:rPr>
              <a:t>/Find</a:t>
            </a:r>
            <a:r>
              <a:rPr sz="1300" b="1" spc="2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the</a:t>
            </a:r>
            <a:r>
              <a:rPr sz="1300" b="1" spc="2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value</a:t>
            </a:r>
            <a:r>
              <a:rPr sz="1300" b="1" spc="2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2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spc="2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that</a:t>
            </a:r>
            <a:r>
              <a:rPr sz="1300" b="1" spc="2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make</a:t>
            </a:r>
            <a:r>
              <a:rPr sz="1300" b="1" spc="27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the</a:t>
            </a:r>
            <a:r>
              <a:rPr sz="1300" b="1" spc="2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slope</a:t>
            </a:r>
            <a:r>
              <a:rPr sz="1300" b="1" spc="26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of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07131" y="2636265"/>
            <a:ext cx="1927225" cy="1441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0" algn="ctr">
              <a:lnSpc>
                <a:spcPct val="100000"/>
              </a:lnSpc>
              <a:spcBef>
                <a:spcPts val="95"/>
              </a:spcBef>
              <a:tabLst>
                <a:tab pos="507365" algn="l"/>
              </a:tabLst>
            </a:pPr>
            <a:r>
              <a:rPr sz="1300" b="1" spc="-5" dirty="0">
                <a:latin typeface="Segoe Print"/>
                <a:cs typeface="Segoe Print"/>
              </a:rPr>
              <a:t>Ans.	</a:t>
            </a:r>
            <a:r>
              <a:rPr sz="1300" b="1" spc="-10" dirty="0">
                <a:latin typeface="Segoe Print"/>
                <a:cs typeface="Segoe Print"/>
              </a:rPr>
              <a:t>x+3y-5=0</a:t>
            </a:r>
            <a:endParaRPr sz="1300">
              <a:latin typeface="Segoe Print"/>
              <a:cs typeface="Segoe Print"/>
            </a:endParaRPr>
          </a:p>
          <a:p>
            <a:pPr algn="ctr">
              <a:lnSpc>
                <a:spcPct val="100000"/>
              </a:lnSpc>
              <a:spcBef>
                <a:spcPts val="1860"/>
              </a:spcBef>
            </a:pPr>
            <a:r>
              <a:rPr sz="1300" b="1" spc="-5" dirty="0">
                <a:latin typeface="Segoe Print"/>
                <a:cs typeface="Segoe Print"/>
              </a:rPr>
              <a:t>points A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k,3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,B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-2,1</a:t>
            </a:r>
            <a:r>
              <a:rPr sz="1300" b="1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542290">
              <a:lnSpc>
                <a:spcPct val="100000"/>
              </a:lnSpc>
              <a:spcBef>
                <a:spcPts val="1325"/>
              </a:spcBef>
            </a:pPr>
            <a:r>
              <a:rPr sz="1300" b="1" spc="-5" dirty="0">
                <a:latin typeface="Segoe Print"/>
                <a:cs typeface="Segoe Print"/>
              </a:rPr>
              <a:t>Ans.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k=-10/3</a:t>
            </a:r>
            <a:endParaRPr sz="1300">
              <a:latin typeface="Segoe Print"/>
              <a:cs typeface="Segoe Print"/>
            </a:endParaRPr>
          </a:p>
          <a:p>
            <a:pPr marL="48895" algn="ctr">
              <a:lnSpc>
                <a:spcPct val="100000"/>
              </a:lnSpc>
              <a:spcBef>
                <a:spcPts val="1725"/>
              </a:spcBef>
            </a:pPr>
            <a:r>
              <a:rPr sz="1300" b="1" spc="-10" dirty="0">
                <a:latin typeface="Segoe Print"/>
                <a:cs typeface="Segoe Print"/>
              </a:rPr>
              <a:t>points</a:t>
            </a:r>
            <a:r>
              <a:rPr sz="1300" b="1" spc="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A(h,3),B(-2,1)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00392" y="4616132"/>
            <a:ext cx="256489" cy="19227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00392" y="5385752"/>
            <a:ext cx="256489" cy="19227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00392" y="6156642"/>
            <a:ext cx="256489" cy="19227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00392" y="6928167"/>
            <a:ext cx="256489" cy="19227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00392" y="7673022"/>
            <a:ext cx="256489" cy="19227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00392" y="8467407"/>
            <a:ext cx="256489" cy="19227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00392" y="9162097"/>
            <a:ext cx="256476" cy="19227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845616" y="4213986"/>
            <a:ext cx="5982335" cy="5556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740">
              <a:lnSpc>
                <a:spcPct val="100000"/>
              </a:lnSpc>
              <a:spcBef>
                <a:spcPts val="95"/>
              </a:spcBef>
              <a:tabLst>
                <a:tab pos="4905375" algn="l"/>
                <a:tab pos="5450840" algn="l"/>
              </a:tabLst>
            </a:pPr>
            <a:r>
              <a:rPr sz="1300" b="1" spc="-5" dirty="0">
                <a:latin typeface="Segoe Print"/>
                <a:cs typeface="Segoe Print"/>
              </a:rPr>
              <a:t>perpendiculars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slope of c  5,-2  ,and </a:t>
            </a:r>
            <a:r>
              <a:rPr sz="1300" b="1" spc="20" dirty="0">
                <a:latin typeface="Segoe Print"/>
                <a:cs typeface="Segoe Print"/>
              </a:rPr>
              <a:t>D</a:t>
            </a:r>
            <a:r>
              <a:rPr sz="1950" b="1" spc="-42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1,4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	Ans.	h=1</a:t>
            </a:r>
            <a:endParaRPr sz="1300">
              <a:latin typeface="Segoe Print"/>
              <a:cs typeface="Segoe Print"/>
            </a:endParaRPr>
          </a:p>
          <a:p>
            <a:pPr marL="295910" marR="154940" indent="-283845">
              <a:lnSpc>
                <a:spcPct val="181500"/>
              </a:lnSpc>
              <a:spcBef>
                <a:spcPts val="455"/>
              </a:spcBef>
              <a:tabLst>
                <a:tab pos="4760595" algn="l"/>
                <a:tab pos="5241925" algn="l"/>
              </a:tabLst>
            </a:pPr>
            <a:r>
              <a:rPr sz="1300" b="1" spc="-5" dirty="0">
                <a:latin typeface="Segoe Print"/>
                <a:cs typeface="Segoe Print"/>
              </a:rPr>
              <a:t>/Find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coordinates of a </a:t>
            </a:r>
            <a:r>
              <a:rPr sz="1300" b="1" dirty="0">
                <a:latin typeface="Segoe Print"/>
                <a:cs typeface="Segoe Print"/>
              </a:rPr>
              <a:t>point </a:t>
            </a:r>
            <a:r>
              <a:rPr sz="1300" b="1" spc="-5" dirty="0">
                <a:latin typeface="Segoe Print"/>
                <a:cs typeface="Segoe Print"/>
              </a:rPr>
              <a:t>equidistance </a:t>
            </a:r>
            <a:r>
              <a:rPr sz="1300" b="1" dirty="0">
                <a:latin typeface="Segoe Print"/>
                <a:cs typeface="Segoe Print"/>
              </a:rPr>
              <a:t>from </a:t>
            </a:r>
            <a:r>
              <a:rPr sz="1300" b="1" spc="-5" dirty="0">
                <a:latin typeface="Segoe Print"/>
                <a:cs typeface="Segoe Print"/>
              </a:rPr>
              <a:t>(1,-6),(5,-6) and  (6,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spc="-10" dirty="0">
                <a:latin typeface="Segoe Print"/>
                <a:cs typeface="Segoe Print"/>
              </a:rPr>
              <a:t>)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5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s.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:</a:t>
            </a:r>
            <a:r>
              <a:rPr sz="1300" b="1" spc="-10" dirty="0">
                <a:latin typeface="Segoe Print"/>
                <a:cs typeface="Segoe Print"/>
              </a:rPr>
              <a:t>(</a:t>
            </a:r>
            <a:r>
              <a:rPr sz="1300" b="1" spc="-5" dirty="0">
                <a:latin typeface="Segoe Print"/>
                <a:cs typeface="Segoe Print"/>
              </a:rPr>
              <a:t>3,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3)</a:t>
            </a:r>
            <a:endParaRPr sz="1300">
              <a:latin typeface="Segoe Print"/>
              <a:cs typeface="Segoe Print"/>
            </a:endParaRPr>
          </a:p>
          <a:p>
            <a:pPr marL="295910" marR="5080" indent="-283845">
              <a:lnSpc>
                <a:spcPct val="169200"/>
              </a:lnSpc>
              <a:spcBef>
                <a:spcPts val="590"/>
              </a:spcBef>
              <a:tabLst>
                <a:tab pos="4626610" algn="l"/>
                <a:tab pos="5107940" algn="l"/>
              </a:tabLst>
            </a:pPr>
            <a:r>
              <a:rPr sz="1300" b="1" spc="-5" dirty="0">
                <a:latin typeface="Segoe Print"/>
                <a:cs typeface="Segoe Print"/>
              </a:rPr>
              <a:t>/The line segment connecting (x,6) and (9,y) is bisected by the point  (7,3).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values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and</a:t>
            </a:r>
            <a:r>
              <a:rPr sz="1300" b="1" spc="7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y.	</a:t>
            </a:r>
            <a:r>
              <a:rPr sz="1300" b="1" spc="-5" dirty="0">
                <a:latin typeface="Segoe Print"/>
                <a:cs typeface="Segoe Print"/>
              </a:rPr>
              <a:t>Ans.	x=5,y=0</a:t>
            </a:r>
            <a:endParaRPr sz="1300">
              <a:latin typeface="Segoe Print"/>
              <a:cs typeface="Segoe Print"/>
            </a:endParaRPr>
          </a:p>
          <a:p>
            <a:pPr marL="295910" marR="226695" indent="-283845">
              <a:lnSpc>
                <a:spcPct val="181500"/>
              </a:lnSpc>
              <a:spcBef>
                <a:spcPts val="600"/>
              </a:spcBef>
              <a:tabLst>
                <a:tab pos="3647440" algn="l"/>
                <a:tab pos="4123054" algn="l"/>
                <a:tab pos="4605020" algn="l"/>
              </a:tabLst>
            </a:pPr>
            <a:r>
              <a:rPr sz="1300" b="1" spc="-5" dirty="0">
                <a:latin typeface="Segoe Print"/>
                <a:cs typeface="Segoe Print"/>
              </a:rPr>
              <a:t>/ If (-2,-4) is the midpoint </a:t>
            </a:r>
            <a:r>
              <a:rPr sz="1300" b="1" dirty="0">
                <a:latin typeface="Segoe Print"/>
                <a:cs typeface="Segoe Print"/>
              </a:rPr>
              <a:t>of</a:t>
            </a:r>
            <a:r>
              <a:rPr sz="1300" b="1" spc="8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(6,-7)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and	(x,y). Find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values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x  </a:t>
            </a:r>
            <a:r>
              <a:rPr sz="1300" b="1" spc="-10" dirty="0">
                <a:latin typeface="Segoe Print"/>
                <a:cs typeface="Segoe Print"/>
              </a:rPr>
              <a:t>and</a:t>
            </a:r>
            <a:r>
              <a:rPr sz="1300" b="1" spc="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y.		Ans.	x=-10,y=-1</a:t>
            </a:r>
            <a:endParaRPr sz="1300">
              <a:latin typeface="Segoe Print"/>
              <a:cs typeface="Segoe Print"/>
            </a:endParaRPr>
          </a:p>
          <a:p>
            <a:pPr marL="295910" marR="7620" indent="-283845">
              <a:lnSpc>
                <a:spcPct val="169400"/>
              </a:lnSpc>
              <a:spcBef>
                <a:spcPts val="600"/>
              </a:spcBef>
              <a:tabLst>
                <a:tab pos="4275455" algn="l"/>
                <a:tab pos="4757420" algn="l"/>
              </a:tabLst>
            </a:pPr>
            <a:r>
              <a:rPr sz="1300" b="1" spc="-5" dirty="0">
                <a:latin typeface="Segoe Print"/>
                <a:cs typeface="Segoe Print"/>
              </a:rPr>
              <a:t>/What is the length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the line with a slope of 4/3 from a point  (6,4)to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30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y- </a:t>
            </a:r>
            <a:r>
              <a:rPr sz="1300" b="1" spc="-5" dirty="0">
                <a:latin typeface="Segoe Print"/>
                <a:cs typeface="Segoe Print"/>
              </a:rPr>
              <a:t>axis.	Ans.	10</a:t>
            </a:r>
            <a:r>
              <a:rPr sz="1300" b="1" spc="-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unit</a:t>
            </a:r>
            <a:endParaRPr sz="1300">
              <a:latin typeface="Segoe Print"/>
              <a:cs typeface="Segoe Print"/>
            </a:endParaRPr>
          </a:p>
          <a:p>
            <a:pPr marL="295910" marR="5715" indent="-283845">
              <a:lnSpc>
                <a:spcPct val="181500"/>
              </a:lnSpc>
              <a:spcBef>
                <a:spcPts val="409"/>
              </a:spcBef>
              <a:tabLst>
                <a:tab pos="4374515" algn="l"/>
              </a:tabLst>
            </a:pPr>
            <a:r>
              <a:rPr sz="1300" b="1" spc="-5" dirty="0">
                <a:latin typeface="Segoe Print"/>
                <a:cs typeface="Segoe Print"/>
              </a:rPr>
              <a:t>/Find the equation of </a:t>
            </a:r>
            <a:r>
              <a:rPr sz="1300" b="1" spc="-10" dirty="0">
                <a:latin typeface="Segoe Print"/>
                <a:cs typeface="Segoe Print"/>
              </a:rPr>
              <a:t>line </a:t>
            </a:r>
            <a:r>
              <a:rPr sz="1300" b="1" spc="-5" dirty="0">
                <a:latin typeface="Segoe Print"/>
                <a:cs typeface="Segoe Print"/>
              </a:rPr>
              <a:t>passing through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origin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with a slope  of 6 .	Ans.y-6x=0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60"/>
              </a:spcBef>
            </a:pPr>
            <a:r>
              <a:rPr sz="1300" b="1" spc="-10" dirty="0">
                <a:latin typeface="Segoe Print"/>
                <a:cs typeface="Segoe Print"/>
              </a:rPr>
              <a:t>/Determine </a:t>
            </a:r>
            <a:r>
              <a:rPr sz="1300" b="1" spc="-5" dirty="0">
                <a:latin typeface="Segoe Print"/>
                <a:cs typeface="Segoe Print"/>
              </a:rPr>
              <a:t>B such that 3x+2y-7=0 perpendicular to</a:t>
            </a:r>
            <a:r>
              <a:rPr sz="1300" b="1" spc="-8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2x-By+2=0</a:t>
            </a:r>
            <a:endParaRPr sz="1300">
              <a:latin typeface="Segoe Print"/>
              <a:cs typeface="Segoe Print"/>
            </a:endParaRPr>
          </a:p>
          <a:p>
            <a:pPr marL="4476750">
              <a:lnSpc>
                <a:spcPct val="100000"/>
              </a:lnSpc>
              <a:spcBef>
                <a:spcPts val="1080"/>
              </a:spcBef>
              <a:tabLst>
                <a:tab pos="4957445" algn="l"/>
              </a:tabLst>
            </a:pPr>
            <a:r>
              <a:rPr sz="1300" b="1" spc="-5" dirty="0">
                <a:latin typeface="Segoe Print"/>
                <a:cs typeface="Segoe Print"/>
              </a:rPr>
              <a:t>Ans.	</a:t>
            </a:r>
            <a:r>
              <a:rPr sz="1300" b="1" spc="-10" dirty="0">
                <a:latin typeface="Segoe Print"/>
                <a:cs typeface="Segoe Print"/>
              </a:rPr>
              <a:t>B=3</a:t>
            </a:r>
            <a:endParaRPr sz="1300">
              <a:latin typeface="Segoe Print"/>
              <a:cs typeface="Segoe Print"/>
            </a:endParaRPr>
          </a:p>
          <a:p>
            <a:pPr marL="295910" marR="5715" indent="-283845">
              <a:lnSpc>
                <a:spcPts val="2890"/>
              </a:lnSpc>
              <a:spcBef>
                <a:spcPts val="259"/>
              </a:spcBef>
              <a:tabLst>
                <a:tab pos="370205" algn="l"/>
                <a:tab pos="795020" algn="l"/>
                <a:tab pos="1586865" algn="l"/>
                <a:tab pos="2286635" algn="l"/>
                <a:tab pos="2739390" algn="l"/>
                <a:tab pos="3155315" algn="l"/>
                <a:tab pos="3439160" algn="l"/>
                <a:tab pos="3691254" algn="l"/>
                <a:tab pos="4452620" algn="l"/>
                <a:tab pos="4932680" algn="l"/>
                <a:tab pos="4970780" algn="l"/>
                <a:tab pos="5276850" algn="l"/>
                <a:tab pos="5678805" algn="l"/>
              </a:tabLst>
            </a:pPr>
            <a:r>
              <a:rPr sz="1300" b="1" spc="-5" dirty="0">
                <a:latin typeface="Segoe Print"/>
                <a:cs typeface="Segoe Print"/>
              </a:rPr>
              <a:t>/A		l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10" dirty="0">
                <a:latin typeface="Segoe Print"/>
                <a:cs typeface="Segoe Print"/>
              </a:rPr>
              <a:t>r</a:t>
            </a:r>
            <a:r>
              <a:rPr sz="1300" b="1" spc="-5" dirty="0">
                <a:latin typeface="Segoe Print"/>
                <a:cs typeface="Segoe Print"/>
              </a:rPr>
              <a:t>ou</a:t>
            </a:r>
            <a:r>
              <a:rPr sz="1300" b="1" spc="-10" dirty="0">
                <a:latin typeface="Segoe Print"/>
                <a:cs typeface="Segoe Print"/>
              </a:rPr>
              <a:t>g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5,2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	</a:t>
            </a:r>
            <a:r>
              <a:rPr sz="1300" b="1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r>
              <a:rPr sz="1300" b="1" dirty="0">
                <a:latin typeface="Segoe Print"/>
                <a:cs typeface="Segoe Print"/>
              </a:rPr>
              <a:t>,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dirty="0">
                <a:latin typeface="Cambria Math"/>
                <a:cs typeface="Cambria Math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p</a:t>
            </a:r>
            <a:r>
              <a:rPr sz="1300" b="1" spc="-10" dirty="0">
                <a:latin typeface="Segoe Print"/>
                <a:cs typeface="Segoe Print"/>
              </a:rPr>
              <a:t>er</a:t>
            </a:r>
            <a:r>
              <a:rPr sz="1300" b="1" dirty="0">
                <a:latin typeface="Segoe Print"/>
                <a:cs typeface="Segoe Print"/>
              </a:rPr>
              <a:t>p</a:t>
            </a:r>
            <a:r>
              <a:rPr sz="1300" b="1" spc="-10" dirty="0">
                <a:latin typeface="Segoe Print"/>
                <a:cs typeface="Segoe Print"/>
              </a:rPr>
              <a:t>endic</a:t>
            </a:r>
            <a:r>
              <a:rPr sz="1300" b="1" dirty="0">
                <a:latin typeface="Segoe Print"/>
                <a:cs typeface="Segoe Print"/>
              </a:rPr>
              <a:t>u</a:t>
            </a:r>
            <a:r>
              <a:rPr sz="1300" b="1" spc="-5" dirty="0">
                <a:latin typeface="Segoe Print"/>
                <a:cs typeface="Segoe Print"/>
              </a:rPr>
              <a:t>lar</a:t>
            </a:r>
            <a:r>
              <a:rPr sz="1300" b="1" dirty="0">
                <a:latin typeface="Segoe Print"/>
                <a:cs typeface="Segoe Print"/>
              </a:rPr>
              <a:t>	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o</a:t>
            </a:r>
            <a:r>
              <a:rPr sz="1300" b="1" dirty="0">
                <a:latin typeface="Segoe Print"/>
                <a:cs typeface="Segoe Print"/>
              </a:rPr>
              <a:t>	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l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e  through  x,-7  and 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8,7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r>
              <a:rPr sz="1300" b="1" spc="3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Find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	.			Ans.	x=-6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2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69640" y="437502"/>
            <a:ext cx="751954" cy="7307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6654" y="196595"/>
            <a:ext cx="6974169" cy="102775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17665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717665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10375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717665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717665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0392" y="1343977"/>
            <a:ext cx="256476" cy="1922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0392" y="2040572"/>
            <a:ext cx="256489" cy="192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86816" y="422554"/>
            <a:ext cx="6141720" cy="2191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5856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14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 marL="454659" marR="7620" indent="-283845">
              <a:lnSpc>
                <a:spcPct val="169200"/>
              </a:lnSpc>
              <a:spcBef>
                <a:spcPts val="1010"/>
              </a:spcBef>
              <a:tabLst>
                <a:tab pos="4027170" algn="l"/>
              </a:tabLst>
            </a:pPr>
            <a:r>
              <a:rPr sz="1300" b="1" spc="-5" dirty="0">
                <a:latin typeface="Segoe Print"/>
                <a:cs typeface="Segoe Print"/>
              </a:rPr>
              <a:t>/Show that the </a:t>
            </a:r>
            <a:r>
              <a:rPr sz="1300" b="1" spc="-10" dirty="0">
                <a:latin typeface="Segoe Print"/>
                <a:cs typeface="Segoe Print"/>
              </a:rPr>
              <a:t>three </a:t>
            </a:r>
            <a:r>
              <a:rPr sz="1300" b="1" spc="-5" dirty="0">
                <a:latin typeface="Segoe Print"/>
                <a:cs typeface="Segoe Print"/>
              </a:rPr>
              <a:t>points A (2, 4), B (4, 6)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C (6, 8) are  </a:t>
            </a:r>
            <a:r>
              <a:rPr sz="1300" b="1" spc="-10" dirty="0">
                <a:latin typeface="Segoe Print"/>
                <a:cs typeface="Segoe Print"/>
              </a:rPr>
              <a:t>collinear.	</a:t>
            </a:r>
            <a:r>
              <a:rPr sz="1300" b="1" spc="-5" dirty="0">
                <a:latin typeface="Segoe Print"/>
                <a:cs typeface="Segoe Print"/>
              </a:rPr>
              <a:t>Ans. </a:t>
            </a:r>
            <a:r>
              <a:rPr sz="1300" b="1" spc="5" dirty="0">
                <a:latin typeface="Segoe Print"/>
                <a:cs typeface="Segoe Print"/>
              </a:rPr>
              <a:t>m</a:t>
            </a:r>
            <a:r>
              <a:rPr sz="1350" b="1" spc="7" baseline="-15432" dirty="0">
                <a:latin typeface="Segoe Print"/>
                <a:cs typeface="Segoe Print"/>
              </a:rPr>
              <a:t>AB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350" b="1" spc="7" baseline="-15432" dirty="0">
                <a:latin typeface="Segoe Print"/>
                <a:cs typeface="Segoe Print"/>
              </a:rPr>
              <a:t>BC</a:t>
            </a:r>
            <a:r>
              <a:rPr sz="1300" b="1" spc="5" dirty="0">
                <a:latin typeface="Segoe Print"/>
                <a:cs typeface="Segoe Print"/>
              </a:rPr>
              <a:t>=m</a:t>
            </a:r>
            <a:r>
              <a:rPr sz="1350" b="1" spc="7" baseline="-15432" dirty="0">
                <a:latin typeface="Segoe Print"/>
                <a:cs typeface="Segoe Print"/>
              </a:rPr>
              <a:t>AC</a:t>
            </a:r>
            <a:r>
              <a:rPr sz="1350" b="1" spc="300" baseline="-15432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=1</a:t>
            </a:r>
            <a:endParaRPr sz="1300">
              <a:latin typeface="Segoe Print"/>
              <a:cs typeface="Segoe Print"/>
            </a:endParaRPr>
          </a:p>
          <a:p>
            <a:pPr marL="454659" marR="5080" indent="-283845">
              <a:lnSpc>
                <a:spcPct val="169200"/>
              </a:lnSpc>
              <a:spcBef>
                <a:spcPts val="190"/>
              </a:spcBef>
              <a:tabLst>
                <a:tab pos="4077970" algn="l"/>
              </a:tabLst>
            </a:pPr>
            <a:r>
              <a:rPr sz="1300" b="1" spc="-5" dirty="0">
                <a:latin typeface="Segoe Print"/>
                <a:cs typeface="Segoe Print"/>
              </a:rPr>
              <a:t>/ Find the area </a:t>
            </a:r>
            <a:r>
              <a:rPr sz="1300" b="1" dirty="0">
                <a:latin typeface="Segoe Print"/>
                <a:cs typeface="Segoe Print"/>
              </a:rPr>
              <a:t>of </a:t>
            </a:r>
            <a:r>
              <a:rPr sz="1300" b="1" spc="-5" dirty="0">
                <a:latin typeface="Segoe Print"/>
                <a:cs typeface="Segoe Print"/>
              </a:rPr>
              <a:t>triangle which the line 2x-3y+6=0 forms </a:t>
            </a:r>
            <a:r>
              <a:rPr sz="1300" b="1" dirty="0">
                <a:latin typeface="Segoe Print"/>
                <a:cs typeface="Segoe Print"/>
              </a:rPr>
              <a:t>with </a:t>
            </a:r>
            <a:r>
              <a:rPr sz="1300" b="1" spc="-10" dirty="0">
                <a:latin typeface="Segoe Print"/>
                <a:cs typeface="Segoe Print"/>
              </a:rPr>
              <a:t>the  coordinate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axis	Ans. 3 square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unit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3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6595"/>
            <a:ext cx="6958533" cy="10252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7865" y="1452244"/>
            <a:ext cx="266572" cy="1557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85697" y="1418589"/>
            <a:ext cx="536295" cy="1967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679195" y="2063241"/>
            <a:ext cx="3728085" cy="1073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from a fixed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300" b="1" spc="-5" dirty="0">
                <a:latin typeface="Segoe Print"/>
                <a:cs typeface="Segoe Print"/>
              </a:rPr>
              <a:t>called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center.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680"/>
              </a:spcBef>
            </a:pPr>
            <a:r>
              <a:rPr sz="1300" b="1" u="heavy" spc="-3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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Standard formula of</a:t>
            </a:r>
            <a:r>
              <a:rPr sz="1300" b="1" u="heavy" spc="2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circle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95"/>
              </a:spcBef>
              <a:tabLst>
                <a:tab pos="256540" algn="l"/>
              </a:tabLst>
            </a:pPr>
            <a:r>
              <a:rPr sz="1300" b="1" spc="-5" dirty="0">
                <a:latin typeface="Segoe Print"/>
                <a:cs typeface="Segoe Print"/>
              </a:rPr>
              <a:t>If	r&gt;0 ,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C=(h,k) </a:t>
            </a:r>
            <a:r>
              <a:rPr sz="1300" b="1" spc="-10" dirty="0">
                <a:latin typeface="Segoe Print"/>
                <a:cs typeface="Segoe Print"/>
              </a:rPr>
              <a:t>the equation </a:t>
            </a:r>
            <a:r>
              <a:rPr sz="1300" b="1" spc="-5" dirty="0">
                <a:latin typeface="Segoe Print"/>
                <a:cs typeface="Segoe Print"/>
              </a:rPr>
              <a:t>of circle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is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65247" y="3307207"/>
            <a:ext cx="168211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(x-h)</a:t>
            </a:r>
            <a:r>
              <a:rPr sz="1350" b="1" spc="-7" baseline="46296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+ (y-k)</a:t>
            </a:r>
            <a:r>
              <a:rPr sz="1350" b="1" spc="-7" baseline="46296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3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838323" y="3279520"/>
            <a:ext cx="1742439" cy="0"/>
          </a:xfrm>
          <a:custGeom>
            <a:avLst/>
            <a:gdLst/>
            <a:ahLst/>
            <a:cxnLst/>
            <a:rect l="l" t="t" r="r" b="b"/>
            <a:pathLst>
              <a:path w="1742439">
                <a:moveTo>
                  <a:pt x="0" y="0"/>
                </a:moveTo>
                <a:lnTo>
                  <a:pt x="17421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838323" y="3567556"/>
            <a:ext cx="1742439" cy="0"/>
          </a:xfrm>
          <a:custGeom>
            <a:avLst/>
            <a:gdLst/>
            <a:ahLst/>
            <a:cxnLst/>
            <a:rect l="l" t="t" r="r" b="b"/>
            <a:pathLst>
              <a:path w="1742439">
                <a:moveTo>
                  <a:pt x="0" y="0"/>
                </a:moveTo>
                <a:lnTo>
                  <a:pt x="174218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43657" y="3274186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575175" y="3274186"/>
            <a:ext cx="0" cy="299085"/>
          </a:xfrm>
          <a:custGeom>
            <a:avLst/>
            <a:gdLst/>
            <a:ahLst/>
            <a:cxnLst/>
            <a:rect l="l" t="t" r="r" b="b"/>
            <a:pathLst>
              <a:path h="299085">
                <a:moveTo>
                  <a:pt x="0" y="0"/>
                </a:moveTo>
                <a:lnTo>
                  <a:pt x="0" y="298703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679195" y="3732402"/>
            <a:ext cx="4519930" cy="1395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Where </a:t>
            </a:r>
            <a:r>
              <a:rPr sz="1300" b="1" spc="-5" dirty="0">
                <a:latin typeface="Segoe Print"/>
                <a:cs typeface="Segoe Print"/>
              </a:rPr>
              <a:t>r is </a:t>
            </a:r>
            <a:r>
              <a:rPr sz="1300" b="1" spc="-10" dirty="0">
                <a:latin typeface="Segoe Print"/>
                <a:cs typeface="Segoe Print"/>
              </a:rPr>
              <a:t>the radius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the</a:t>
            </a:r>
            <a:r>
              <a:rPr sz="1300" b="1" spc="7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circle,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h,k are </a:t>
            </a:r>
            <a:r>
              <a:rPr sz="1300" b="1" spc="-10" dirty="0">
                <a:latin typeface="Segoe Print"/>
                <a:cs typeface="Segoe Print"/>
              </a:rPr>
              <a:t>the coordinates </a:t>
            </a:r>
            <a:r>
              <a:rPr sz="1300" b="1" spc="-5" dirty="0">
                <a:latin typeface="Segoe Print"/>
                <a:cs typeface="Segoe Print"/>
              </a:rPr>
              <a:t>of </a:t>
            </a:r>
            <a:r>
              <a:rPr sz="1300" b="1" spc="-10" dirty="0">
                <a:latin typeface="Segoe Print"/>
                <a:cs typeface="Segoe Print"/>
              </a:rPr>
              <a:t>its</a:t>
            </a:r>
            <a:r>
              <a:rPr sz="1300" b="1" spc="-20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center.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1300" b="1" u="heavy" spc="-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Basic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formula of</a:t>
            </a:r>
            <a:r>
              <a:rPr sz="1300" b="1" u="heavy" spc="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circle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880"/>
              </a:spcBef>
            </a:pPr>
            <a:r>
              <a:rPr sz="1300" b="1" spc="-10" dirty="0">
                <a:latin typeface="Segoe Print"/>
                <a:cs typeface="Segoe Print"/>
              </a:rPr>
              <a:t>when </a:t>
            </a:r>
            <a:r>
              <a:rPr sz="1300" b="1" spc="-5" dirty="0">
                <a:latin typeface="Segoe Print"/>
                <a:cs typeface="Segoe Print"/>
              </a:rPr>
              <a:t>r&gt;0 ,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C=(0,0) </a:t>
            </a:r>
            <a:r>
              <a:rPr sz="1300" b="1" spc="-10" dirty="0">
                <a:latin typeface="Segoe Print"/>
                <a:cs typeface="Segoe Print"/>
              </a:rPr>
              <a:t>the equation </a:t>
            </a:r>
            <a:r>
              <a:rPr sz="1300" b="1" spc="-5" dirty="0">
                <a:latin typeface="Segoe Print"/>
                <a:cs typeface="Segoe Print"/>
              </a:rPr>
              <a:t>of circle</a:t>
            </a:r>
            <a:r>
              <a:rPr sz="1300" b="1" spc="4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become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21964" y="5338698"/>
            <a:ext cx="1068705" cy="251460"/>
          </a:xfrm>
          <a:prstGeom prst="rect">
            <a:avLst/>
          </a:prstGeom>
          <a:ln w="10667">
            <a:solidFill>
              <a:srgbClr val="000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34290">
              <a:lnSpc>
                <a:spcPct val="100000"/>
              </a:lnSpc>
              <a:spcBef>
                <a:spcPts val="2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+ y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950912" y="5719127"/>
            <a:ext cx="716152" cy="217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96277" y="6469062"/>
            <a:ext cx="716788" cy="1605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50912" y="7290752"/>
            <a:ext cx="716152" cy="2164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96277" y="8110537"/>
            <a:ext cx="716788" cy="1605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16304" y="8513127"/>
            <a:ext cx="716800" cy="21640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96277" y="9172892"/>
            <a:ext cx="716788" cy="15989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679195" y="5564064"/>
            <a:ext cx="6134735" cy="438785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10" dirty="0">
                <a:latin typeface="Segoe Print"/>
                <a:cs typeface="Segoe Print"/>
              </a:rPr>
              <a:t>/Determine the center </a:t>
            </a:r>
            <a:r>
              <a:rPr sz="1300" b="1" spc="-5" dirty="0">
                <a:latin typeface="Segoe Print"/>
                <a:cs typeface="Segoe Print"/>
              </a:rPr>
              <a:t>C(h,k) </a:t>
            </a:r>
            <a:r>
              <a:rPr sz="1300" b="1" spc="-10" dirty="0">
                <a:latin typeface="Segoe Print"/>
                <a:cs typeface="Segoe Print"/>
              </a:rPr>
              <a:t>and radius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00" b="1" spc="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R="374650" algn="ctr">
              <a:lnSpc>
                <a:spcPct val="100000"/>
              </a:lnSpc>
              <a:spcBef>
                <a:spcPts val="405"/>
              </a:spcBef>
            </a:pPr>
            <a:r>
              <a:rPr sz="1300" b="1" spc="-5" dirty="0">
                <a:latin typeface="Segoe Print"/>
                <a:cs typeface="Segoe Print"/>
              </a:rPr>
              <a:t>(x-1)</a:t>
            </a:r>
            <a:r>
              <a:rPr sz="1350" b="1" spc="-7" baseline="43209" dirty="0">
                <a:latin typeface="Segoe Print"/>
                <a:cs typeface="Segoe Print"/>
              </a:rPr>
              <a:t>2  </a:t>
            </a:r>
            <a:r>
              <a:rPr sz="1300" b="1" spc="-5" dirty="0">
                <a:latin typeface="Segoe Print"/>
                <a:cs typeface="Segoe Print"/>
              </a:rPr>
              <a:t>+ (y+1)</a:t>
            </a:r>
            <a:r>
              <a:rPr sz="1350" b="1" spc="-7" baseline="43209" dirty="0">
                <a:latin typeface="Segoe Print"/>
                <a:cs typeface="Segoe Print"/>
              </a:rPr>
              <a:t>2 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6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9</a:t>
            </a:r>
            <a:endParaRPr sz="1300">
              <a:latin typeface="Segoe Print"/>
              <a:cs typeface="Segoe Print"/>
            </a:endParaRPr>
          </a:p>
          <a:p>
            <a:pPr marR="576580" algn="r">
              <a:lnSpc>
                <a:spcPts val="1025"/>
              </a:lnSpc>
              <a:spcBef>
                <a:spcPts val="775"/>
              </a:spcBef>
              <a:tabLst>
                <a:tab pos="743585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  <a:p>
            <a:pPr marL="802005">
              <a:lnSpc>
                <a:spcPts val="1505"/>
              </a:lnSpc>
              <a:tabLst>
                <a:tab pos="4301490" algn="l"/>
                <a:tab pos="4881245" algn="l"/>
                <a:tab pos="5623560" algn="l"/>
              </a:tabLst>
            </a:pPr>
            <a:r>
              <a:rPr sz="1300" b="1" spc="-10" dirty="0">
                <a:latin typeface="Segoe Print"/>
                <a:cs typeface="Segoe Print"/>
              </a:rPr>
              <a:t>/with </a:t>
            </a:r>
            <a:r>
              <a:rPr sz="1300" b="1" spc="-5" dirty="0">
                <a:latin typeface="Segoe Print"/>
                <a:cs typeface="Segoe Print"/>
              </a:rPr>
              <a:t>comparing </a:t>
            </a:r>
            <a:r>
              <a:rPr sz="1300" b="1" spc="-10" dirty="0">
                <a:latin typeface="Segoe Print"/>
                <a:cs typeface="Segoe Print"/>
              </a:rPr>
              <a:t>with</a:t>
            </a:r>
            <a:r>
              <a:rPr sz="1300" b="1" spc="3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standard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formula	</a:t>
            </a:r>
            <a:r>
              <a:rPr sz="1300" b="1" spc="-10" dirty="0">
                <a:latin typeface="Segoe Print"/>
                <a:cs typeface="Segoe Print"/>
              </a:rPr>
              <a:t>(x-h)	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(y-k)	=</a:t>
            </a:r>
            <a:r>
              <a:rPr sz="1300" b="1" spc="-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  <a:p>
            <a:pPr marR="374650" algn="ctr">
              <a:lnSpc>
                <a:spcPct val="100000"/>
              </a:lnSpc>
              <a:spcBef>
                <a:spcPts val="1355"/>
              </a:spcBef>
              <a:tabLst>
                <a:tab pos="1010285" algn="l"/>
                <a:tab pos="2097405" algn="l"/>
                <a:tab pos="2286000" algn="l"/>
              </a:tabLst>
            </a:pPr>
            <a:r>
              <a:rPr sz="1300" b="1" spc="-10" dirty="0">
                <a:latin typeface="Segoe Print"/>
                <a:cs typeface="Segoe Print"/>
              </a:rPr>
              <a:t>h=1</a:t>
            </a:r>
            <a:r>
              <a:rPr sz="1300" b="1" spc="-2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k=-1	</a:t>
            </a:r>
            <a:r>
              <a:rPr sz="1300" b="1" spc="-95" dirty="0">
                <a:latin typeface="Cambria Math"/>
                <a:cs typeface="Cambria Math"/>
              </a:rPr>
              <a:t>⇒</a:t>
            </a:r>
            <a:r>
              <a:rPr sz="1300" b="1" spc="-95" dirty="0">
                <a:latin typeface="Segoe Print"/>
                <a:cs typeface="Segoe Print"/>
              </a:rPr>
              <a:t>=</a:t>
            </a:r>
            <a:r>
              <a:rPr sz="1950" b="1" spc="-330" baseline="2136" dirty="0">
                <a:latin typeface="Segoe Print"/>
                <a:cs typeface="Segoe Print"/>
              </a:rPr>
              <a:t> </a:t>
            </a:r>
            <a:r>
              <a:rPr sz="1300" b="1" spc="-140" dirty="0">
                <a:latin typeface="Segoe Print"/>
                <a:cs typeface="Segoe Print"/>
              </a:rPr>
              <a:t>C1,-1</a:t>
            </a:r>
            <a:r>
              <a:rPr sz="1950" b="1" spc="-209" baseline="2136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	r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 9</a:t>
            </a:r>
            <a:r>
              <a:rPr sz="1300" b="1" spc="-70" dirty="0">
                <a:latin typeface="Segoe Print"/>
                <a:cs typeface="Segoe Print"/>
              </a:rPr>
              <a:t> </a:t>
            </a:r>
            <a:r>
              <a:rPr sz="1300" b="1" spc="-210" dirty="0">
                <a:latin typeface="Cambria Math"/>
                <a:cs typeface="Cambria Math"/>
              </a:rPr>
              <a:t>⇒</a:t>
            </a:r>
            <a:r>
              <a:rPr sz="1300" b="1" spc="-210" dirty="0">
                <a:latin typeface="Segoe Print"/>
                <a:cs typeface="Segoe Print"/>
              </a:rPr>
              <a:t>=3r</a:t>
            </a:r>
            <a:endParaRPr sz="1300">
              <a:latin typeface="Segoe Print"/>
              <a:cs typeface="Segoe Print"/>
            </a:endParaRPr>
          </a:p>
          <a:p>
            <a:pPr marL="1273175" marR="389890" indent="-1261110">
              <a:lnSpc>
                <a:spcPct val="142300"/>
              </a:lnSpc>
              <a:spcBef>
                <a:spcPts val="434"/>
              </a:spcBef>
              <a:tabLst>
                <a:tab pos="991235" algn="l"/>
                <a:tab pos="263588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10" dirty="0">
                <a:latin typeface="Segoe Print"/>
                <a:cs typeface="Segoe Print"/>
              </a:rPr>
              <a:t>/Determine the equation </a:t>
            </a:r>
            <a:r>
              <a:rPr sz="1300" b="1" spc="-5" dirty="0">
                <a:latin typeface="Segoe Print"/>
                <a:cs typeface="Segoe Print"/>
              </a:rPr>
              <a:t>of circle </a:t>
            </a:r>
            <a:r>
              <a:rPr sz="1300" b="1" spc="-10" dirty="0">
                <a:latin typeface="Segoe Print"/>
                <a:cs typeface="Segoe Print"/>
              </a:rPr>
              <a:t>with radius </a:t>
            </a:r>
            <a:r>
              <a:rPr sz="1300" b="1" spc="-5" dirty="0">
                <a:latin typeface="Segoe Print"/>
                <a:cs typeface="Segoe Print"/>
              </a:rPr>
              <a:t>3 </a:t>
            </a:r>
            <a:r>
              <a:rPr sz="1300" b="1" spc="-10" dirty="0">
                <a:latin typeface="Segoe Print"/>
                <a:cs typeface="Segoe Print"/>
              </a:rPr>
              <a:t>and  center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C(-2,3)	.</a:t>
            </a:r>
            <a:endParaRPr sz="1300">
              <a:latin typeface="Segoe Print"/>
              <a:cs typeface="Segoe Print"/>
            </a:endParaRPr>
          </a:p>
          <a:p>
            <a:pPr marL="1385570">
              <a:lnSpc>
                <a:spcPts val="1025"/>
              </a:lnSpc>
              <a:spcBef>
                <a:spcPts val="615"/>
              </a:spcBef>
              <a:tabLst>
                <a:tab pos="2128520" algn="l"/>
                <a:tab pos="3856990" algn="l"/>
              </a:tabLst>
            </a:pPr>
            <a:r>
              <a:rPr sz="900" b="1" dirty="0">
                <a:latin typeface="Segoe Print"/>
                <a:cs typeface="Segoe Print"/>
              </a:rPr>
              <a:t>2	2	2</a:t>
            </a:r>
            <a:endParaRPr sz="900">
              <a:latin typeface="Segoe Print"/>
              <a:cs typeface="Segoe Print"/>
            </a:endParaRPr>
          </a:p>
          <a:p>
            <a:pPr marL="802005">
              <a:lnSpc>
                <a:spcPts val="1505"/>
              </a:lnSpc>
              <a:tabLst>
                <a:tab pos="1542415" algn="l"/>
                <a:tab pos="2285365" algn="l"/>
                <a:tab pos="4013835" algn="l"/>
              </a:tabLst>
            </a:pPr>
            <a:r>
              <a:rPr sz="1300" b="1" spc="-5" dirty="0">
                <a:latin typeface="Segoe Print"/>
                <a:cs typeface="Segoe Print"/>
              </a:rPr>
              <a:t>/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(x-h)	+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(y-k)	= r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165" dirty="0">
                <a:latin typeface="Cambria Math"/>
                <a:cs typeface="Cambria Math"/>
              </a:rPr>
              <a:t>⇒</a:t>
            </a:r>
            <a:r>
              <a:rPr sz="1300" b="1" spc="-165" dirty="0">
                <a:latin typeface="Segoe Print"/>
                <a:cs typeface="Segoe Print"/>
              </a:rPr>
              <a:t>(x+2)</a:t>
            </a:r>
            <a:r>
              <a:rPr sz="1350" b="1" spc="-247" baseline="43209" dirty="0">
                <a:latin typeface="Segoe Print"/>
                <a:cs typeface="Segoe Print"/>
              </a:rPr>
              <a:t>2  </a:t>
            </a:r>
            <a:r>
              <a:rPr sz="1350" b="1" spc="-232" baseline="4320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 (y-3)	</a:t>
            </a:r>
            <a:r>
              <a:rPr sz="1300" b="1" spc="-10" dirty="0">
                <a:latin typeface="Segoe Print"/>
                <a:cs typeface="Segoe Print"/>
              </a:rPr>
              <a:t>=9</a:t>
            </a:r>
            <a:endParaRPr sz="1300">
              <a:latin typeface="Segoe Print"/>
              <a:cs typeface="Segoe Print"/>
            </a:endParaRPr>
          </a:p>
          <a:p>
            <a:pPr marL="78105">
              <a:lnSpc>
                <a:spcPct val="100000"/>
              </a:lnSpc>
              <a:spcBef>
                <a:spcPts val="1165"/>
              </a:spcBef>
              <a:tabLst>
                <a:tab pos="1056640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10" dirty="0">
                <a:latin typeface="Segoe Print"/>
                <a:cs typeface="Segoe Print"/>
              </a:rPr>
              <a:t>/Determine the center </a:t>
            </a:r>
            <a:r>
              <a:rPr sz="1300" b="1" spc="-5" dirty="0">
                <a:latin typeface="Segoe Print"/>
                <a:cs typeface="Segoe Print"/>
              </a:rPr>
              <a:t>C(h,k) </a:t>
            </a:r>
            <a:r>
              <a:rPr sz="1300" b="1" spc="-10" dirty="0">
                <a:latin typeface="Segoe Print"/>
                <a:cs typeface="Segoe Print"/>
              </a:rPr>
              <a:t>and radius </a:t>
            </a:r>
            <a:r>
              <a:rPr sz="1300" b="1" spc="-5" dirty="0">
                <a:latin typeface="Segoe Print"/>
                <a:cs typeface="Segoe Print"/>
              </a:rPr>
              <a:t>r of circle</a:t>
            </a:r>
            <a:r>
              <a:rPr sz="1300" b="1" spc="10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equation.</a:t>
            </a:r>
            <a:endParaRPr sz="1300">
              <a:latin typeface="Segoe Print"/>
              <a:cs typeface="Segoe Print"/>
            </a:endParaRPr>
          </a:p>
          <a:p>
            <a:pPr marR="373380" algn="ctr">
              <a:lnSpc>
                <a:spcPct val="100000"/>
              </a:lnSpc>
              <a:spcBef>
                <a:spcPts val="15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r>
              <a:rPr sz="1350" b="1" spc="322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r>
              <a:rPr sz="1350" b="1" spc="307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8y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-8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=0</a:t>
            </a:r>
            <a:endParaRPr sz="1300">
              <a:latin typeface="Segoe Print"/>
              <a:cs typeface="Segoe Print"/>
            </a:endParaRPr>
          </a:p>
          <a:p>
            <a:pPr marL="802005">
              <a:lnSpc>
                <a:spcPct val="100000"/>
              </a:lnSpc>
              <a:spcBef>
                <a:spcPts val="1285"/>
              </a:spcBef>
              <a:tabLst>
                <a:tab pos="1879600" algn="l"/>
                <a:tab pos="3085465" algn="l"/>
                <a:tab pos="4471035" algn="l"/>
              </a:tabLst>
            </a:pPr>
            <a:r>
              <a:rPr sz="1300" b="1" spc="-5" dirty="0">
                <a:latin typeface="Segoe Print"/>
                <a:cs typeface="Segoe Print"/>
              </a:rPr>
              <a:t>/	x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r>
              <a:rPr sz="1350" b="1" spc="337" baseline="3086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+2x	</a:t>
            </a:r>
            <a:r>
              <a:rPr sz="1300" b="1" spc="5" dirty="0">
                <a:latin typeface="Segoe Print"/>
                <a:cs typeface="Segoe Print"/>
              </a:rPr>
              <a:t>+y</a:t>
            </a:r>
            <a:r>
              <a:rPr sz="1350" b="1" spc="7" baseline="30864" dirty="0">
                <a:latin typeface="Segoe Print"/>
                <a:cs typeface="Segoe Print"/>
              </a:rPr>
              <a:t>2</a:t>
            </a:r>
            <a:r>
              <a:rPr sz="1350" b="1" spc="337" baseline="3086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+8y	</a:t>
            </a:r>
            <a:r>
              <a:rPr sz="1300" b="1" spc="-5" dirty="0">
                <a:latin typeface="Segoe Print"/>
                <a:cs typeface="Segoe Print"/>
              </a:rPr>
              <a:t>=8</a:t>
            </a:r>
            <a:endParaRPr sz="1300">
              <a:latin typeface="Segoe Print"/>
              <a:cs typeface="Segoe Print"/>
            </a:endParaRPr>
          </a:p>
          <a:p>
            <a:pPr marL="2428875">
              <a:lnSpc>
                <a:spcPct val="100000"/>
              </a:lnSpc>
              <a:spcBef>
                <a:spcPts val="880"/>
              </a:spcBef>
              <a:tabLst>
                <a:tab pos="3609975" algn="l"/>
                <a:tab pos="4354830" algn="l"/>
                <a:tab pos="4878070" algn="l"/>
              </a:tabLst>
            </a:pPr>
            <a:r>
              <a:rPr sz="900" b="1" dirty="0">
                <a:latin typeface="Segoe Print"/>
                <a:cs typeface="Segoe Print"/>
              </a:rPr>
              <a:t>2	2	2	2</a:t>
            </a:r>
            <a:endParaRPr sz="900">
              <a:latin typeface="Segoe Print"/>
              <a:cs typeface="Segoe Print"/>
            </a:endParaRPr>
          </a:p>
          <a:p>
            <a:pPr marL="1477010">
              <a:lnSpc>
                <a:spcPts val="1220"/>
              </a:lnSpc>
              <a:spcBef>
                <a:spcPts val="5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2  </a:t>
            </a:r>
            <a:r>
              <a:rPr sz="1300" b="1" spc="-5" dirty="0">
                <a:latin typeface="Segoe Print"/>
                <a:cs typeface="Segoe Print"/>
              </a:rPr>
              <a:t>+2x+ 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   </a:t>
            </a:r>
            <a:r>
              <a:rPr sz="1300" b="1" dirty="0">
                <a:latin typeface="Segoe Print"/>
                <a:cs typeface="Segoe Print"/>
              </a:rPr>
              <a:t>+y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50" b="1" spc="532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+8y+ 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8</a:t>
            </a:r>
            <a:r>
              <a:rPr sz="1300" b="1" spc="-5" dirty="0">
                <a:latin typeface="Segoe Print"/>
                <a:cs typeface="Segoe Print"/>
              </a:rPr>
              <a:t>   =8+ 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2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 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8</a:t>
            </a:r>
            <a:r>
              <a:rPr sz="1300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2225675">
              <a:lnSpc>
                <a:spcPts val="1220"/>
              </a:lnSpc>
              <a:tabLst>
                <a:tab pos="3407410" algn="l"/>
                <a:tab pos="4154170" algn="l"/>
                <a:tab pos="4676775" algn="l"/>
              </a:tabLst>
            </a:pPr>
            <a:r>
              <a:rPr sz="1300" b="1" spc="-5" dirty="0">
                <a:latin typeface="Segoe Print"/>
                <a:cs typeface="Segoe Print"/>
              </a:rPr>
              <a:t>2	2	2	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010784" y="3315334"/>
            <a:ext cx="1876425" cy="127000"/>
          </a:xfrm>
          <a:custGeom>
            <a:avLst/>
            <a:gdLst/>
            <a:ahLst/>
            <a:cxnLst/>
            <a:rect l="l" t="t" r="r" b="b"/>
            <a:pathLst>
              <a:path w="1876425" h="127000">
                <a:moveTo>
                  <a:pt x="1800224" y="63500"/>
                </a:moveTo>
                <a:lnTo>
                  <a:pt x="1749424" y="127000"/>
                </a:lnTo>
                <a:lnTo>
                  <a:pt x="1851024" y="76200"/>
                </a:lnTo>
                <a:lnTo>
                  <a:pt x="1800224" y="76200"/>
                </a:lnTo>
                <a:lnTo>
                  <a:pt x="1800224" y="63500"/>
                </a:lnTo>
                <a:close/>
              </a:path>
              <a:path w="1876425" h="127000">
                <a:moveTo>
                  <a:pt x="1790064" y="50800"/>
                </a:moveTo>
                <a:lnTo>
                  <a:pt x="0" y="50800"/>
                </a:lnTo>
                <a:lnTo>
                  <a:pt x="0" y="76200"/>
                </a:lnTo>
                <a:lnTo>
                  <a:pt x="1790064" y="76200"/>
                </a:lnTo>
                <a:lnTo>
                  <a:pt x="1800224" y="63500"/>
                </a:lnTo>
                <a:lnTo>
                  <a:pt x="1790064" y="50800"/>
                </a:lnTo>
                <a:close/>
              </a:path>
              <a:path w="1876425" h="127000">
                <a:moveTo>
                  <a:pt x="1851024" y="50800"/>
                </a:moveTo>
                <a:lnTo>
                  <a:pt x="1800224" y="50800"/>
                </a:lnTo>
                <a:lnTo>
                  <a:pt x="1800224" y="76200"/>
                </a:lnTo>
                <a:lnTo>
                  <a:pt x="1851024" y="76200"/>
                </a:lnTo>
                <a:lnTo>
                  <a:pt x="1876424" y="63500"/>
                </a:lnTo>
                <a:lnTo>
                  <a:pt x="1851024" y="50800"/>
                </a:lnTo>
                <a:close/>
              </a:path>
              <a:path w="1876425" h="127000">
                <a:moveTo>
                  <a:pt x="1749424" y="0"/>
                </a:moveTo>
                <a:lnTo>
                  <a:pt x="1800224" y="63500"/>
                </a:lnTo>
                <a:lnTo>
                  <a:pt x="1800224" y="50800"/>
                </a:lnTo>
                <a:lnTo>
                  <a:pt x="1851024" y="50800"/>
                </a:lnTo>
                <a:lnTo>
                  <a:pt x="17494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360670" y="2066289"/>
            <a:ext cx="127000" cy="1764664"/>
          </a:xfrm>
          <a:custGeom>
            <a:avLst/>
            <a:gdLst/>
            <a:ahLst/>
            <a:cxnLst/>
            <a:rect l="l" t="t" r="r" b="b"/>
            <a:pathLst>
              <a:path w="127000" h="1764664">
                <a:moveTo>
                  <a:pt x="63500" y="76200"/>
                </a:moveTo>
                <a:lnTo>
                  <a:pt x="50800" y="86359"/>
                </a:lnTo>
                <a:lnTo>
                  <a:pt x="50800" y="1764665"/>
                </a:lnTo>
                <a:lnTo>
                  <a:pt x="76200" y="1764665"/>
                </a:lnTo>
                <a:lnTo>
                  <a:pt x="76200" y="86359"/>
                </a:lnTo>
                <a:lnTo>
                  <a:pt x="63500" y="76200"/>
                </a:lnTo>
                <a:close/>
              </a:path>
              <a:path w="127000" h="1764664">
                <a:moveTo>
                  <a:pt x="63500" y="0"/>
                </a:moveTo>
                <a:lnTo>
                  <a:pt x="0" y="127000"/>
                </a:lnTo>
                <a:lnTo>
                  <a:pt x="50800" y="86359"/>
                </a:lnTo>
                <a:lnTo>
                  <a:pt x="50800" y="76200"/>
                </a:lnTo>
                <a:lnTo>
                  <a:pt x="101600" y="76200"/>
                </a:lnTo>
                <a:lnTo>
                  <a:pt x="63500" y="0"/>
                </a:lnTo>
                <a:close/>
              </a:path>
              <a:path w="127000" h="1764664">
                <a:moveTo>
                  <a:pt x="101600" y="76200"/>
                </a:moveTo>
                <a:lnTo>
                  <a:pt x="76200" y="76200"/>
                </a:lnTo>
                <a:lnTo>
                  <a:pt x="76200" y="86359"/>
                </a:lnTo>
                <a:lnTo>
                  <a:pt x="127000" y="127000"/>
                </a:lnTo>
                <a:lnTo>
                  <a:pt x="101600" y="76200"/>
                </a:lnTo>
                <a:close/>
              </a:path>
              <a:path w="127000" h="1764664">
                <a:moveTo>
                  <a:pt x="63500" y="76200"/>
                </a:moveTo>
                <a:lnTo>
                  <a:pt x="50800" y="76200"/>
                </a:lnTo>
                <a:lnTo>
                  <a:pt x="50800" y="86359"/>
                </a:lnTo>
                <a:lnTo>
                  <a:pt x="63500" y="76200"/>
                </a:lnTo>
                <a:close/>
              </a:path>
              <a:path w="127000" h="1764664">
                <a:moveTo>
                  <a:pt x="76200" y="76200"/>
                </a:moveTo>
                <a:lnTo>
                  <a:pt x="63500" y="76200"/>
                </a:lnTo>
                <a:lnTo>
                  <a:pt x="76200" y="86359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776595" y="2051684"/>
            <a:ext cx="988694" cy="1082040"/>
          </a:xfrm>
          <a:custGeom>
            <a:avLst/>
            <a:gdLst/>
            <a:ahLst/>
            <a:cxnLst/>
            <a:rect l="l" t="t" r="r" b="b"/>
            <a:pathLst>
              <a:path w="988695" h="1082039">
                <a:moveTo>
                  <a:pt x="494410" y="0"/>
                </a:moveTo>
                <a:lnTo>
                  <a:pt x="449410" y="2210"/>
                </a:lnTo>
                <a:lnTo>
                  <a:pt x="405541" y="8715"/>
                </a:lnTo>
                <a:lnTo>
                  <a:pt x="362978" y="19323"/>
                </a:lnTo>
                <a:lnTo>
                  <a:pt x="321897" y="33843"/>
                </a:lnTo>
                <a:lnTo>
                  <a:pt x="282471" y="52085"/>
                </a:lnTo>
                <a:lnTo>
                  <a:pt x="244874" y="73857"/>
                </a:lnTo>
                <a:lnTo>
                  <a:pt x="209283" y="98969"/>
                </a:lnTo>
                <a:lnTo>
                  <a:pt x="175870" y="127229"/>
                </a:lnTo>
                <a:lnTo>
                  <a:pt x="144811" y="158448"/>
                </a:lnTo>
                <a:lnTo>
                  <a:pt x="116281" y="192433"/>
                </a:lnTo>
                <a:lnTo>
                  <a:pt x="90453" y="228995"/>
                </a:lnTo>
                <a:lnTo>
                  <a:pt x="67502" y="267941"/>
                </a:lnTo>
                <a:lnTo>
                  <a:pt x="47604" y="309082"/>
                </a:lnTo>
                <a:lnTo>
                  <a:pt x="30932" y="352226"/>
                </a:lnTo>
                <a:lnTo>
                  <a:pt x="17661" y="397183"/>
                </a:lnTo>
                <a:lnTo>
                  <a:pt x="7965" y="443762"/>
                </a:lnTo>
                <a:lnTo>
                  <a:pt x="2020" y="491771"/>
                </a:lnTo>
                <a:lnTo>
                  <a:pt x="0" y="541020"/>
                </a:lnTo>
                <a:lnTo>
                  <a:pt x="2020" y="590268"/>
                </a:lnTo>
                <a:lnTo>
                  <a:pt x="7965" y="638277"/>
                </a:lnTo>
                <a:lnTo>
                  <a:pt x="17661" y="684856"/>
                </a:lnTo>
                <a:lnTo>
                  <a:pt x="30932" y="729813"/>
                </a:lnTo>
                <a:lnTo>
                  <a:pt x="47604" y="772957"/>
                </a:lnTo>
                <a:lnTo>
                  <a:pt x="67502" y="814098"/>
                </a:lnTo>
                <a:lnTo>
                  <a:pt x="90453" y="853044"/>
                </a:lnTo>
                <a:lnTo>
                  <a:pt x="116281" y="889606"/>
                </a:lnTo>
                <a:lnTo>
                  <a:pt x="144811" y="923591"/>
                </a:lnTo>
                <a:lnTo>
                  <a:pt x="175870" y="954810"/>
                </a:lnTo>
                <a:lnTo>
                  <a:pt x="209283" y="983070"/>
                </a:lnTo>
                <a:lnTo>
                  <a:pt x="244874" y="1008182"/>
                </a:lnTo>
                <a:lnTo>
                  <a:pt x="282471" y="1029954"/>
                </a:lnTo>
                <a:lnTo>
                  <a:pt x="321897" y="1048196"/>
                </a:lnTo>
                <a:lnTo>
                  <a:pt x="362978" y="1062716"/>
                </a:lnTo>
                <a:lnTo>
                  <a:pt x="405541" y="1073324"/>
                </a:lnTo>
                <a:lnTo>
                  <a:pt x="449410" y="1079829"/>
                </a:lnTo>
                <a:lnTo>
                  <a:pt x="494410" y="1082040"/>
                </a:lnTo>
                <a:lnTo>
                  <a:pt x="539391" y="1079829"/>
                </a:lnTo>
                <a:lnTo>
                  <a:pt x="583242" y="1073324"/>
                </a:lnTo>
                <a:lnTo>
                  <a:pt x="625789" y="1062716"/>
                </a:lnTo>
                <a:lnTo>
                  <a:pt x="666857" y="1048196"/>
                </a:lnTo>
                <a:lnTo>
                  <a:pt x="706271" y="1029954"/>
                </a:lnTo>
                <a:lnTo>
                  <a:pt x="743857" y="1008182"/>
                </a:lnTo>
                <a:lnTo>
                  <a:pt x="779440" y="983070"/>
                </a:lnTo>
                <a:lnTo>
                  <a:pt x="812846" y="954810"/>
                </a:lnTo>
                <a:lnTo>
                  <a:pt x="843899" y="923591"/>
                </a:lnTo>
                <a:lnTo>
                  <a:pt x="872425" y="889606"/>
                </a:lnTo>
                <a:lnTo>
                  <a:pt x="898249" y="853044"/>
                </a:lnTo>
                <a:lnTo>
                  <a:pt x="921196" y="814098"/>
                </a:lnTo>
                <a:lnTo>
                  <a:pt x="941093" y="772957"/>
                </a:lnTo>
                <a:lnTo>
                  <a:pt x="957764" y="729813"/>
                </a:lnTo>
                <a:lnTo>
                  <a:pt x="971034" y="684856"/>
                </a:lnTo>
                <a:lnTo>
                  <a:pt x="980729" y="638277"/>
                </a:lnTo>
                <a:lnTo>
                  <a:pt x="986674" y="590268"/>
                </a:lnTo>
                <a:lnTo>
                  <a:pt x="988695" y="541020"/>
                </a:lnTo>
                <a:lnTo>
                  <a:pt x="986674" y="491771"/>
                </a:lnTo>
                <a:lnTo>
                  <a:pt x="980729" y="443762"/>
                </a:lnTo>
                <a:lnTo>
                  <a:pt x="971034" y="397183"/>
                </a:lnTo>
                <a:lnTo>
                  <a:pt x="957764" y="352226"/>
                </a:lnTo>
                <a:lnTo>
                  <a:pt x="941093" y="309082"/>
                </a:lnTo>
                <a:lnTo>
                  <a:pt x="921196" y="267941"/>
                </a:lnTo>
                <a:lnTo>
                  <a:pt x="898249" y="228995"/>
                </a:lnTo>
                <a:lnTo>
                  <a:pt x="872425" y="192433"/>
                </a:lnTo>
                <a:lnTo>
                  <a:pt x="843899" y="158448"/>
                </a:lnTo>
                <a:lnTo>
                  <a:pt x="812846" y="127229"/>
                </a:lnTo>
                <a:lnTo>
                  <a:pt x="779440" y="98969"/>
                </a:lnTo>
                <a:lnTo>
                  <a:pt x="743857" y="73857"/>
                </a:lnTo>
                <a:lnTo>
                  <a:pt x="706271" y="52085"/>
                </a:lnTo>
                <a:lnTo>
                  <a:pt x="666857" y="33843"/>
                </a:lnTo>
                <a:lnTo>
                  <a:pt x="625789" y="19323"/>
                </a:lnTo>
                <a:lnTo>
                  <a:pt x="583242" y="8715"/>
                </a:lnTo>
                <a:lnTo>
                  <a:pt x="539391" y="2210"/>
                </a:lnTo>
                <a:lnTo>
                  <a:pt x="494410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259829" y="2606674"/>
            <a:ext cx="0" cy="1081405"/>
          </a:xfrm>
          <a:custGeom>
            <a:avLst/>
            <a:gdLst/>
            <a:ahLst/>
            <a:cxnLst/>
            <a:rect l="l" t="t" r="r" b="b"/>
            <a:pathLst>
              <a:path h="1081404">
                <a:moveTo>
                  <a:pt x="0" y="0"/>
                </a:moveTo>
                <a:lnTo>
                  <a:pt x="0" y="1081404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161915" y="2614929"/>
            <a:ext cx="1097280" cy="0"/>
          </a:xfrm>
          <a:custGeom>
            <a:avLst/>
            <a:gdLst/>
            <a:ahLst/>
            <a:cxnLst/>
            <a:rect l="l" t="t" r="r" b="b"/>
            <a:pathLst>
              <a:path w="1097279">
                <a:moveTo>
                  <a:pt x="109728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212715" y="2612389"/>
            <a:ext cx="76200" cy="763905"/>
          </a:xfrm>
          <a:custGeom>
            <a:avLst/>
            <a:gdLst/>
            <a:ahLst/>
            <a:cxnLst/>
            <a:rect l="l" t="t" r="r" b="b"/>
            <a:pathLst>
              <a:path w="76200" h="763904">
                <a:moveTo>
                  <a:pt x="31750" y="636904"/>
                </a:moveTo>
                <a:lnTo>
                  <a:pt x="0" y="636904"/>
                </a:lnTo>
                <a:lnTo>
                  <a:pt x="38100" y="763904"/>
                </a:lnTo>
                <a:lnTo>
                  <a:pt x="70485" y="655954"/>
                </a:lnTo>
                <a:lnTo>
                  <a:pt x="34544" y="655954"/>
                </a:lnTo>
                <a:lnTo>
                  <a:pt x="31750" y="653161"/>
                </a:lnTo>
                <a:lnTo>
                  <a:pt x="31750" y="636904"/>
                </a:lnTo>
                <a:close/>
              </a:path>
              <a:path w="76200" h="763904">
                <a:moveTo>
                  <a:pt x="41656" y="107950"/>
                </a:moveTo>
                <a:lnTo>
                  <a:pt x="34544" y="107950"/>
                </a:lnTo>
                <a:lnTo>
                  <a:pt x="31750" y="110744"/>
                </a:lnTo>
                <a:lnTo>
                  <a:pt x="31750" y="653161"/>
                </a:lnTo>
                <a:lnTo>
                  <a:pt x="34544" y="655954"/>
                </a:lnTo>
                <a:lnTo>
                  <a:pt x="41656" y="655954"/>
                </a:lnTo>
                <a:lnTo>
                  <a:pt x="44450" y="653161"/>
                </a:lnTo>
                <a:lnTo>
                  <a:pt x="44450" y="110744"/>
                </a:lnTo>
                <a:lnTo>
                  <a:pt x="41656" y="107950"/>
                </a:lnTo>
                <a:close/>
              </a:path>
              <a:path w="76200" h="763904">
                <a:moveTo>
                  <a:pt x="76200" y="636904"/>
                </a:moveTo>
                <a:lnTo>
                  <a:pt x="44450" y="636904"/>
                </a:lnTo>
                <a:lnTo>
                  <a:pt x="44450" y="653161"/>
                </a:lnTo>
                <a:lnTo>
                  <a:pt x="41656" y="655954"/>
                </a:lnTo>
                <a:lnTo>
                  <a:pt x="70485" y="655954"/>
                </a:lnTo>
                <a:lnTo>
                  <a:pt x="76200" y="636904"/>
                </a:lnTo>
                <a:close/>
              </a:path>
              <a:path w="76200" h="763904">
                <a:moveTo>
                  <a:pt x="38100" y="0"/>
                </a:moveTo>
                <a:lnTo>
                  <a:pt x="0" y="127000"/>
                </a:lnTo>
                <a:lnTo>
                  <a:pt x="31750" y="127000"/>
                </a:lnTo>
                <a:lnTo>
                  <a:pt x="31750" y="110744"/>
                </a:lnTo>
                <a:lnTo>
                  <a:pt x="34544" y="107950"/>
                </a:lnTo>
                <a:lnTo>
                  <a:pt x="70485" y="107950"/>
                </a:lnTo>
                <a:lnTo>
                  <a:pt x="38100" y="0"/>
                </a:lnTo>
                <a:close/>
              </a:path>
              <a:path w="76200" h="763904">
                <a:moveTo>
                  <a:pt x="70485" y="107950"/>
                </a:moveTo>
                <a:lnTo>
                  <a:pt x="41656" y="107950"/>
                </a:lnTo>
                <a:lnTo>
                  <a:pt x="44450" y="110744"/>
                </a:lnTo>
                <a:lnTo>
                  <a:pt x="44450" y="127000"/>
                </a:lnTo>
                <a:lnTo>
                  <a:pt x="76200" y="127000"/>
                </a:lnTo>
                <a:lnTo>
                  <a:pt x="70485" y="1079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238240" y="2592069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4" h="57150">
                <a:moveTo>
                  <a:pt x="25019" y="0"/>
                </a:moveTo>
                <a:lnTo>
                  <a:pt x="15269" y="2250"/>
                </a:lnTo>
                <a:lnTo>
                  <a:pt x="7318" y="8382"/>
                </a:lnTo>
                <a:lnTo>
                  <a:pt x="1962" y="17466"/>
                </a:lnTo>
                <a:lnTo>
                  <a:pt x="0" y="28575"/>
                </a:lnTo>
                <a:lnTo>
                  <a:pt x="1962" y="39683"/>
                </a:lnTo>
                <a:lnTo>
                  <a:pt x="7318" y="48768"/>
                </a:lnTo>
                <a:lnTo>
                  <a:pt x="15269" y="54899"/>
                </a:lnTo>
                <a:lnTo>
                  <a:pt x="25019" y="57150"/>
                </a:lnTo>
                <a:lnTo>
                  <a:pt x="34841" y="54899"/>
                </a:lnTo>
                <a:lnTo>
                  <a:pt x="42830" y="48768"/>
                </a:lnTo>
                <a:lnTo>
                  <a:pt x="48200" y="39683"/>
                </a:lnTo>
                <a:lnTo>
                  <a:pt x="50164" y="28575"/>
                </a:lnTo>
                <a:lnTo>
                  <a:pt x="48200" y="17466"/>
                </a:lnTo>
                <a:lnTo>
                  <a:pt x="42830" y="8382"/>
                </a:lnTo>
                <a:lnTo>
                  <a:pt x="34841" y="2250"/>
                </a:lnTo>
                <a:lnTo>
                  <a:pt x="250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38240" y="2592069"/>
            <a:ext cx="50165" cy="57150"/>
          </a:xfrm>
          <a:custGeom>
            <a:avLst/>
            <a:gdLst/>
            <a:ahLst/>
            <a:cxnLst/>
            <a:rect l="l" t="t" r="r" b="b"/>
            <a:pathLst>
              <a:path w="50164" h="57150">
                <a:moveTo>
                  <a:pt x="25019" y="0"/>
                </a:moveTo>
                <a:lnTo>
                  <a:pt x="15269" y="2250"/>
                </a:lnTo>
                <a:lnTo>
                  <a:pt x="7318" y="8382"/>
                </a:lnTo>
                <a:lnTo>
                  <a:pt x="1962" y="17466"/>
                </a:lnTo>
                <a:lnTo>
                  <a:pt x="0" y="28575"/>
                </a:lnTo>
                <a:lnTo>
                  <a:pt x="1962" y="39683"/>
                </a:lnTo>
                <a:lnTo>
                  <a:pt x="7318" y="48768"/>
                </a:lnTo>
                <a:lnTo>
                  <a:pt x="15269" y="54899"/>
                </a:lnTo>
                <a:lnTo>
                  <a:pt x="25019" y="57150"/>
                </a:lnTo>
                <a:lnTo>
                  <a:pt x="34841" y="54899"/>
                </a:lnTo>
                <a:lnTo>
                  <a:pt x="42830" y="48768"/>
                </a:lnTo>
                <a:lnTo>
                  <a:pt x="48200" y="39683"/>
                </a:lnTo>
                <a:lnTo>
                  <a:pt x="50164" y="28575"/>
                </a:lnTo>
                <a:lnTo>
                  <a:pt x="48200" y="17466"/>
                </a:lnTo>
                <a:lnTo>
                  <a:pt x="42830" y="8382"/>
                </a:lnTo>
                <a:lnTo>
                  <a:pt x="34841" y="2250"/>
                </a:lnTo>
                <a:lnTo>
                  <a:pt x="2501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431154" y="3490594"/>
            <a:ext cx="831850" cy="76200"/>
          </a:xfrm>
          <a:custGeom>
            <a:avLst/>
            <a:gdLst/>
            <a:ahLst/>
            <a:cxnLst/>
            <a:rect l="l" t="t" r="r" b="b"/>
            <a:pathLst>
              <a:path w="831850" h="76200">
                <a:moveTo>
                  <a:pt x="127000" y="0"/>
                </a:moveTo>
                <a:lnTo>
                  <a:pt x="0" y="38100"/>
                </a:lnTo>
                <a:lnTo>
                  <a:pt x="127000" y="76200"/>
                </a:lnTo>
                <a:lnTo>
                  <a:pt x="127000" y="44450"/>
                </a:lnTo>
                <a:lnTo>
                  <a:pt x="110744" y="44450"/>
                </a:lnTo>
                <a:lnTo>
                  <a:pt x="107950" y="41656"/>
                </a:lnTo>
                <a:lnTo>
                  <a:pt x="107950" y="34544"/>
                </a:lnTo>
                <a:lnTo>
                  <a:pt x="110744" y="31750"/>
                </a:lnTo>
                <a:lnTo>
                  <a:pt x="127000" y="31750"/>
                </a:lnTo>
                <a:lnTo>
                  <a:pt x="127000" y="0"/>
                </a:lnTo>
                <a:close/>
              </a:path>
              <a:path w="831850" h="76200">
                <a:moveTo>
                  <a:pt x="704850" y="0"/>
                </a:moveTo>
                <a:lnTo>
                  <a:pt x="704850" y="76200"/>
                </a:lnTo>
                <a:lnTo>
                  <a:pt x="810683" y="44450"/>
                </a:lnTo>
                <a:lnTo>
                  <a:pt x="721106" y="44450"/>
                </a:lnTo>
                <a:lnTo>
                  <a:pt x="723900" y="41656"/>
                </a:lnTo>
                <a:lnTo>
                  <a:pt x="723900" y="34544"/>
                </a:lnTo>
                <a:lnTo>
                  <a:pt x="721106" y="31750"/>
                </a:lnTo>
                <a:lnTo>
                  <a:pt x="810683" y="31750"/>
                </a:lnTo>
                <a:lnTo>
                  <a:pt x="704850" y="0"/>
                </a:lnTo>
                <a:close/>
              </a:path>
              <a:path w="831850" h="76200">
                <a:moveTo>
                  <a:pt x="127000" y="31750"/>
                </a:moveTo>
                <a:lnTo>
                  <a:pt x="110744" y="31750"/>
                </a:lnTo>
                <a:lnTo>
                  <a:pt x="107950" y="34544"/>
                </a:lnTo>
                <a:lnTo>
                  <a:pt x="107950" y="41656"/>
                </a:lnTo>
                <a:lnTo>
                  <a:pt x="110744" y="44450"/>
                </a:lnTo>
                <a:lnTo>
                  <a:pt x="127000" y="44450"/>
                </a:lnTo>
                <a:lnTo>
                  <a:pt x="127000" y="31750"/>
                </a:lnTo>
                <a:close/>
              </a:path>
              <a:path w="831850" h="76200">
                <a:moveTo>
                  <a:pt x="704850" y="31750"/>
                </a:moveTo>
                <a:lnTo>
                  <a:pt x="127000" y="31750"/>
                </a:lnTo>
                <a:lnTo>
                  <a:pt x="127000" y="44450"/>
                </a:lnTo>
                <a:lnTo>
                  <a:pt x="704850" y="44450"/>
                </a:lnTo>
                <a:lnTo>
                  <a:pt x="704850" y="31750"/>
                </a:lnTo>
                <a:close/>
              </a:path>
              <a:path w="831850" h="76200">
                <a:moveTo>
                  <a:pt x="810683" y="31750"/>
                </a:moveTo>
                <a:lnTo>
                  <a:pt x="721106" y="31750"/>
                </a:lnTo>
                <a:lnTo>
                  <a:pt x="723900" y="34544"/>
                </a:lnTo>
                <a:lnTo>
                  <a:pt x="723900" y="41656"/>
                </a:lnTo>
                <a:lnTo>
                  <a:pt x="721106" y="44450"/>
                </a:lnTo>
                <a:lnTo>
                  <a:pt x="810683" y="44450"/>
                </a:lnTo>
                <a:lnTo>
                  <a:pt x="831850" y="38100"/>
                </a:lnTo>
                <a:lnTo>
                  <a:pt x="810683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5784341" y="3522090"/>
            <a:ext cx="12001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"/>
                <a:cs typeface="Cambria"/>
              </a:rPr>
              <a:t>h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102733" y="2849625"/>
            <a:ext cx="1143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"/>
                <a:cs typeface="Cambria"/>
              </a:rPr>
              <a:t>k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5449061" y="3144138"/>
            <a:ext cx="1365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"/>
                <a:cs typeface="Cambria"/>
              </a:rPr>
              <a:t>O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736842" y="3101467"/>
            <a:ext cx="1060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"/>
                <a:cs typeface="Cambria"/>
              </a:rPr>
              <a:t>x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79195" y="1695159"/>
            <a:ext cx="6054090" cy="50863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300" b="1" spc="-5" dirty="0">
                <a:latin typeface="Segoe Print"/>
                <a:cs typeface="Segoe Print"/>
              </a:rPr>
              <a:t>Circle is a locus of </a:t>
            </a:r>
            <a:r>
              <a:rPr sz="1300" b="1" spc="-10" dirty="0">
                <a:latin typeface="Segoe Print"/>
                <a:cs typeface="Segoe Print"/>
              </a:rPr>
              <a:t>points that which </a:t>
            </a:r>
            <a:r>
              <a:rPr sz="1300" b="1" spc="-5" dirty="0">
                <a:latin typeface="Segoe Print"/>
                <a:cs typeface="Segoe Print"/>
              </a:rPr>
              <a:t>moves so </a:t>
            </a:r>
            <a:r>
              <a:rPr sz="1300" b="1" spc="-10" dirty="0">
                <a:latin typeface="Segoe Print"/>
                <a:cs typeface="Segoe Print"/>
              </a:rPr>
              <a:t>that </a:t>
            </a:r>
            <a:r>
              <a:rPr sz="1300" b="1" spc="-5" dirty="0">
                <a:latin typeface="Segoe Print"/>
                <a:cs typeface="Segoe Print"/>
              </a:rPr>
              <a:t>it is</a:t>
            </a:r>
            <a:r>
              <a:rPr sz="1300" b="1" spc="36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equidistance</a:t>
            </a:r>
            <a:endParaRPr sz="1300">
              <a:latin typeface="Segoe Print"/>
              <a:cs typeface="Segoe Print"/>
            </a:endParaRPr>
          </a:p>
          <a:p>
            <a:pPr marR="1361440" algn="r">
              <a:lnSpc>
                <a:spcPct val="100000"/>
              </a:lnSpc>
              <a:spcBef>
                <a:spcPts val="295"/>
              </a:spcBef>
            </a:pPr>
            <a:r>
              <a:rPr sz="1400" i="1" dirty="0">
                <a:latin typeface="Cambria"/>
                <a:cs typeface="Cambria"/>
              </a:rPr>
              <a:t>y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302502" y="2471673"/>
            <a:ext cx="3498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i="1" spc="-5" dirty="0">
                <a:latin typeface="Cambria"/>
                <a:cs typeface="Cambria"/>
              </a:rPr>
              <a:t>(</a:t>
            </a:r>
            <a:r>
              <a:rPr sz="1300" i="1" spc="-10" dirty="0">
                <a:latin typeface="Cambria"/>
                <a:cs typeface="Cambria"/>
              </a:rPr>
              <a:t>h</a:t>
            </a:r>
            <a:r>
              <a:rPr sz="1300" i="1" spc="-5" dirty="0">
                <a:latin typeface="Cambria"/>
                <a:cs typeface="Cambria"/>
              </a:rPr>
              <a:t>,</a:t>
            </a:r>
            <a:r>
              <a:rPr sz="1300" i="1" spc="-10" dirty="0">
                <a:latin typeface="Cambria"/>
                <a:cs typeface="Cambria"/>
              </a:rPr>
              <a:t>k)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6260591" y="2075179"/>
            <a:ext cx="105410" cy="539750"/>
          </a:xfrm>
          <a:custGeom>
            <a:avLst/>
            <a:gdLst/>
            <a:ahLst/>
            <a:cxnLst/>
            <a:rect l="l" t="t" r="r" b="b"/>
            <a:pathLst>
              <a:path w="105410" h="539750">
                <a:moveTo>
                  <a:pt x="89281" y="75056"/>
                </a:moveTo>
                <a:lnTo>
                  <a:pt x="80647" y="86589"/>
                </a:lnTo>
                <a:lnTo>
                  <a:pt x="635" y="531622"/>
                </a:lnTo>
                <a:lnTo>
                  <a:pt x="0" y="535051"/>
                </a:lnTo>
                <a:lnTo>
                  <a:pt x="2286" y="538352"/>
                </a:lnTo>
                <a:lnTo>
                  <a:pt x="9144" y="539623"/>
                </a:lnTo>
                <a:lnTo>
                  <a:pt x="12446" y="537336"/>
                </a:lnTo>
                <a:lnTo>
                  <a:pt x="13081" y="533907"/>
                </a:lnTo>
                <a:lnTo>
                  <a:pt x="93252" y="88579"/>
                </a:lnTo>
                <a:lnTo>
                  <a:pt x="89281" y="75056"/>
                </a:lnTo>
                <a:close/>
              </a:path>
              <a:path w="105410" h="539750">
                <a:moveTo>
                  <a:pt x="104077" y="68072"/>
                </a:moveTo>
                <a:lnTo>
                  <a:pt x="86868" y="68072"/>
                </a:lnTo>
                <a:lnTo>
                  <a:pt x="93853" y="69342"/>
                </a:lnTo>
                <a:lnTo>
                  <a:pt x="96138" y="72644"/>
                </a:lnTo>
                <a:lnTo>
                  <a:pt x="95504" y="76073"/>
                </a:lnTo>
                <a:lnTo>
                  <a:pt x="93252" y="88579"/>
                </a:lnTo>
                <a:lnTo>
                  <a:pt x="105283" y="129539"/>
                </a:lnTo>
                <a:lnTo>
                  <a:pt x="104077" y="68072"/>
                </a:lnTo>
                <a:close/>
              </a:path>
              <a:path w="105410" h="539750">
                <a:moveTo>
                  <a:pt x="102743" y="0"/>
                </a:moveTo>
                <a:lnTo>
                  <a:pt x="55245" y="120523"/>
                </a:lnTo>
                <a:lnTo>
                  <a:pt x="80647" y="86589"/>
                </a:lnTo>
                <a:lnTo>
                  <a:pt x="83566" y="70357"/>
                </a:lnTo>
                <a:lnTo>
                  <a:pt x="86868" y="68072"/>
                </a:lnTo>
                <a:lnTo>
                  <a:pt x="104077" y="68072"/>
                </a:lnTo>
                <a:lnTo>
                  <a:pt x="102743" y="0"/>
                </a:lnTo>
                <a:close/>
              </a:path>
              <a:path w="105410" h="539750">
                <a:moveTo>
                  <a:pt x="95692" y="75056"/>
                </a:moveTo>
                <a:lnTo>
                  <a:pt x="89281" y="75056"/>
                </a:lnTo>
                <a:lnTo>
                  <a:pt x="93252" y="88579"/>
                </a:lnTo>
                <a:lnTo>
                  <a:pt x="95692" y="75056"/>
                </a:lnTo>
                <a:close/>
              </a:path>
              <a:path w="105410" h="539750">
                <a:moveTo>
                  <a:pt x="86868" y="68072"/>
                </a:moveTo>
                <a:lnTo>
                  <a:pt x="83566" y="70357"/>
                </a:lnTo>
                <a:lnTo>
                  <a:pt x="80647" y="86589"/>
                </a:lnTo>
                <a:lnTo>
                  <a:pt x="89281" y="75056"/>
                </a:lnTo>
                <a:lnTo>
                  <a:pt x="95692" y="75056"/>
                </a:lnTo>
                <a:lnTo>
                  <a:pt x="96138" y="72644"/>
                </a:lnTo>
                <a:lnTo>
                  <a:pt x="93853" y="69342"/>
                </a:lnTo>
                <a:lnTo>
                  <a:pt x="86868" y="680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6212585" y="2209545"/>
            <a:ext cx="984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"/>
                <a:cs typeface="Cambria"/>
              </a:rPr>
              <a:t>r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057775" y="5073649"/>
            <a:ext cx="1876425" cy="127000"/>
          </a:xfrm>
          <a:custGeom>
            <a:avLst/>
            <a:gdLst/>
            <a:ahLst/>
            <a:cxnLst/>
            <a:rect l="l" t="t" r="r" b="b"/>
            <a:pathLst>
              <a:path w="1876425" h="127000">
                <a:moveTo>
                  <a:pt x="1800225" y="63500"/>
                </a:moveTo>
                <a:lnTo>
                  <a:pt x="1749425" y="127000"/>
                </a:lnTo>
                <a:lnTo>
                  <a:pt x="1851025" y="76200"/>
                </a:lnTo>
                <a:lnTo>
                  <a:pt x="1800225" y="76200"/>
                </a:lnTo>
                <a:lnTo>
                  <a:pt x="1800225" y="63500"/>
                </a:lnTo>
                <a:close/>
              </a:path>
              <a:path w="1876425" h="127000">
                <a:moveTo>
                  <a:pt x="1790065" y="50800"/>
                </a:moveTo>
                <a:lnTo>
                  <a:pt x="0" y="50800"/>
                </a:lnTo>
                <a:lnTo>
                  <a:pt x="0" y="76200"/>
                </a:lnTo>
                <a:lnTo>
                  <a:pt x="1790065" y="76200"/>
                </a:lnTo>
                <a:lnTo>
                  <a:pt x="1800225" y="63500"/>
                </a:lnTo>
                <a:lnTo>
                  <a:pt x="1790065" y="50800"/>
                </a:lnTo>
                <a:close/>
              </a:path>
              <a:path w="1876425" h="127000">
                <a:moveTo>
                  <a:pt x="1851025" y="50800"/>
                </a:moveTo>
                <a:lnTo>
                  <a:pt x="1800225" y="50800"/>
                </a:lnTo>
                <a:lnTo>
                  <a:pt x="1800225" y="76200"/>
                </a:lnTo>
                <a:lnTo>
                  <a:pt x="1851025" y="76200"/>
                </a:lnTo>
                <a:lnTo>
                  <a:pt x="1876425" y="63500"/>
                </a:lnTo>
                <a:lnTo>
                  <a:pt x="1851025" y="50800"/>
                </a:lnTo>
                <a:close/>
              </a:path>
              <a:path w="1876425" h="127000">
                <a:moveTo>
                  <a:pt x="1749425" y="0"/>
                </a:moveTo>
                <a:lnTo>
                  <a:pt x="1800225" y="63500"/>
                </a:lnTo>
                <a:lnTo>
                  <a:pt x="1800225" y="50800"/>
                </a:lnTo>
                <a:lnTo>
                  <a:pt x="1851025" y="50800"/>
                </a:lnTo>
                <a:lnTo>
                  <a:pt x="17494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899784" y="4251324"/>
            <a:ext cx="127000" cy="1690370"/>
          </a:xfrm>
          <a:custGeom>
            <a:avLst/>
            <a:gdLst/>
            <a:ahLst/>
            <a:cxnLst/>
            <a:rect l="l" t="t" r="r" b="b"/>
            <a:pathLst>
              <a:path w="127000" h="1690370">
                <a:moveTo>
                  <a:pt x="63500" y="76200"/>
                </a:moveTo>
                <a:lnTo>
                  <a:pt x="50800" y="86360"/>
                </a:lnTo>
                <a:lnTo>
                  <a:pt x="50800" y="1690370"/>
                </a:lnTo>
                <a:lnTo>
                  <a:pt x="76200" y="1690370"/>
                </a:lnTo>
                <a:lnTo>
                  <a:pt x="76200" y="86360"/>
                </a:lnTo>
                <a:lnTo>
                  <a:pt x="63500" y="76200"/>
                </a:lnTo>
                <a:close/>
              </a:path>
              <a:path w="127000" h="1690370">
                <a:moveTo>
                  <a:pt x="63500" y="0"/>
                </a:moveTo>
                <a:lnTo>
                  <a:pt x="0" y="127000"/>
                </a:lnTo>
                <a:lnTo>
                  <a:pt x="50800" y="86360"/>
                </a:lnTo>
                <a:lnTo>
                  <a:pt x="50800" y="76200"/>
                </a:lnTo>
                <a:lnTo>
                  <a:pt x="101600" y="76200"/>
                </a:lnTo>
                <a:lnTo>
                  <a:pt x="63500" y="0"/>
                </a:lnTo>
                <a:close/>
              </a:path>
              <a:path w="127000" h="1690370">
                <a:moveTo>
                  <a:pt x="101600" y="76200"/>
                </a:moveTo>
                <a:lnTo>
                  <a:pt x="76200" y="76200"/>
                </a:lnTo>
                <a:lnTo>
                  <a:pt x="76200" y="86360"/>
                </a:lnTo>
                <a:lnTo>
                  <a:pt x="127000" y="127000"/>
                </a:lnTo>
                <a:lnTo>
                  <a:pt x="101600" y="76200"/>
                </a:lnTo>
                <a:close/>
              </a:path>
              <a:path w="127000" h="1690370">
                <a:moveTo>
                  <a:pt x="63500" y="76200"/>
                </a:moveTo>
                <a:lnTo>
                  <a:pt x="50800" y="76200"/>
                </a:lnTo>
                <a:lnTo>
                  <a:pt x="50800" y="86360"/>
                </a:lnTo>
                <a:lnTo>
                  <a:pt x="63500" y="76200"/>
                </a:lnTo>
                <a:close/>
              </a:path>
              <a:path w="127000" h="1690370">
                <a:moveTo>
                  <a:pt x="76200" y="76200"/>
                </a:moveTo>
                <a:lnTo>
                  <a:pt x="63500" y="76200"/>
                </a:lnTo>
                <a:lnTo>
                  <a:pt x="76200" y="8636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495925" y="4567554"/>
            <a:ext cx="944880" cy="1110615"/>
          </a:xfrm>
          <a:custGeom>
            <a:avLst/>
            <a:gdLst/>
            <a:ahLst/>
            <a:cxnLst/>
            <a:rect l="l" t="t" r="r" b="b"/>
            <a:pathLst>
              <a:path w="944879" h="1110614">
                <a:moveTo>
                  <a:pt x="472439" y="0"/>
                </a:moveTo>
                <a:lnTo>
                  <a:pt x="429428" y="2269"/>
                </a:lnTo>
                <a:lnTo>
                  <a:pt x="387501" y="8948"/>
                </a:lnTo>
                <a:lnTo>
                  <a:pt x="346824" y="19839"/>
                </a:lnTo>
                <a:lnTo>
                  <a:pt x="307564" y="34746"/>
                </a:lnTo>
                <a:lnTo>
                  <a:pt x="269888" y="53473"/>
                </a:lnTo>
                <a:lnTo>
                  <a:pt x="233962" y="75823"/>
                </a:lnTo>
                <a:lnTo>
                  <a:pt x="199952" y="101601"/>
                </a:lnTo>
                <a:lnTo>
                  <a:pt x="168026" y="130611"/>
                </a:lnTo>
                <a:lnTo>
                  <a:pt x="138350" y="162655"/>
                </a:lnTo>
                <a:lnTo>
                  <a:pt x="111091" y="197538"/>
                </a:lnTo>
                <a:lnTo>
                  <a:pt x="86414" y="235063"/>
                </a:lnTo>
                <a:lnTo>
                  <a:pt x="64487" y="275034"/>
                </a:lnTo>
                <a:lnTo>
                  <a:pt x="45477" y="317256"/>
                </a:lnTo>
                <a:lnTo>
                  <a:pt x="29549" y="361531"/>
                </a:lnTo>
                <a:lnTo>
                  <a:pt x="16871" y="407664"/>
                </a:lnTo>
                <a:lnTo>
                  <a:pt x="7609" y="455457"/>
                </a:lnTo>
                <a:lnTo>
                  <a:pt x="1930" y="504716"/>
                </a:lnTo>
                <a:lnTo>
                  <a:pt x="0" y="555243"/>
                </a:lnTo>
                <a:lnTo>
                  <a:pt x="1930" y="605791"/>
                </a:lnTo>
                <a:lnTo>
                  <a:pt x="7609" y="655067"/>
                </a:lnTo>
                <a:lnTo>
                  <a:pt x="16871" y="702877"/>
                </a:lnTo>
                <a:lnTo>
                  <a:pt x="29549" y="749023"/>
                </a:lnTo>
                <a:lnTo>
                  <a:pt x="45477" y="793310"/>
                </a:lnTo>
                <a:lnTo>
                  <a:pt x="64487" y="835542"/>
                </a:lnTo>
                <a:lnTo>
                  <a:pt x="86414" y="875522"/>
                </a:lnTo>
                <a:lnTo>
                  <a:pt x="111091" y="913055"/>
                </a:lnTo>
                <a:lnTo>
                  <a:pt x="138350" y="947943"/>
                </a:lnTo>
                <a:lnTo>
                  <a:pt x="168026" y="979992"/>
                </a:lnTo>
                <a:lnTo>
                  <a:pt x="199952" y="1009005"/>
                </a:lnTo>
                <a:lnTo>
                  <a:pt x="233962" y="1034786"/>
                </a:lnTo>
                <a:lnTo>
                  <a:pt x="269888" y="1057139"/>
                </a:lnTo>
                <a:lnTo>
                  <a:pt x="307564" y="1075867"/>
                </a:lnTo>
                <a:lnTo>
                  <a:pt x="346824" y="1090775"/>
                </a:lnTo>
                <a:lnTo>
                  <a:pt x="387501" y="1101666"/>
                </a:lnTo>
                <a:lnTo>
                  <a:pt x="429428" y="1108345"/>
                </a:lnTo>
                <a:lnTo>
                  <a:pt x="472439" y="1110614"/>
                </a:lnTo>
                <a:lnTo>
                  <a:pt x="515451" y="1108345"/>
                </a:lnTo>
                <a:lnTo>
                  <a:pt x="557378" y="1101666"/>
                </a:lnTo>
                <a:lnTo>
                  <a:pt x="598055" y="1090775"/>
                </a:lnTo>
                <a:lnTo>
                  <a:pt x="637315" y="1075867"/>
                </a:lnTo>
                <a:lnTo>
                  <a:pt x="674991" y="1057139"/>
                </a:lnTo>
                <a:lnTo>
                  <a:pt x="710917" y="1034786"/>
                </a:lnTo>
                <a:lnTo>
                  <a:pt x="744927" y="1009005"/>
                </a:lnTo>
                <a:lnTo>
                  <a:pt x="776853" y="979992"/>
                </a:lnTo>
                <a:lnTo>
                  <a:pt x="806529" y="947943"/>
                </a:lnTo>
                <a:lnTo>
                  <a:pt x="833788" y="913055"/>
                </a:lnTo>
                <a:lnTo>
                  <a:pt x="858465" y="875522"/>
                </a:lnTo>
                <a:lnTo>
                  <a:pt x="880392" y="835542"/>
                </a:lnTo>
                <a:lnTo>
                  <a:pt x="899402" y="793310"/>
                </a:lnTo>
                <a:lnTo>
                  <a:pt x="915330" y="749023"/>
                </a:lnTo>
                <a:lnTo>
                  <a:pt x="928008" y="702877"/>
                </a:lnTo>
                <a:lnTo>
                  <a:pt x="937270" y="655067"/>
                </a:lnTo>
                <a:lnTo>
                  <a:pt x="942949" y="605791"/>
                </a:lnTo>
                <a:lnTo>
                  <a:pt x="944879" y="555243"/>
                </a:lnTo>
                <a:lnTo>
                  <a:pt x="942949" y="504716"/>
                </a:lnTo>
                <a:lnTo>
                  <a:pt x="937270" y="455457"/>
                </a:lnTo>
                <a:lnTo>
                  <a:pt x="928008" y="407664"/>
                </a:lnTo>
                <a:lnTo>
                  <a:pt x="915330" y="361531"/>
                </a:lnTo>
                <a:lnTo>
                  <a:pt x="899402" y="317256"/>
                </a:lnTo>
                <a:lnTo>
                  <a:pt x="880392" y="275034"/>
                </a:lnTo>
                <a:lnTo>
                  <a:pt x="858465" y="235063"/>
                </a:lnTo>
                <a:lnTo>
                  <a:pt x="833788" y="197538"/>
                </a:lnTo>
                <a:lnTo>
                  <a:pt x="806529" y="162655"/>
                </a:lnTo>
                <a:lnTo>
                  <a:pt x="776853" y="130611"/>
                </a:lnTo>
                <a:lnTo>
                  <a:pt x="744927" y="101601"/>
                </a:lnTo>
                <a:lnTo>
                  <a:pt x="710917" y="75823"/>
                </a:lnTo>
                <a:lnTo>
                  <a:pt x="674991" y="53473"/>
                </a:lnTo>
                <a:lnTo>
                  <a:pt x="637315" y="34746"/>
                </a:lnTo>
                <a:lnTo>
                  <a:pt x="598055" y="19839"/>
                </a:lnTo>
                <a:lnTo>
                  <a:pt x="557378" y="8948"/>
                </a:lnTo>
                <a:lnTo>
                  <a:pt x="515451" y="2269"/>
                </a:lnTo>
                <a:lnTo>
                  <a:pt x="472439" y="0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934075" y="5111749"/>
            <a:ext cx="50165" cy="55244"/>
          </a:xfrm>
          <a:custGeom>
            <a:avLst/>
            <a:gdLst/>
            <a:ahLst/>
            <a:cxnLst/>
            <a:rect l="l" t="t" r="r" b="b"/>
            <a:pathLst>
              <a:path w="50164" h="55245">
                <a:moveTo>
                  <a:pt x="25019" y="0"/>
                </a:moveTo>
                <a:lnTo>
                  <a:pt x="15269" y="2162"/>
                </a:lnTo>
                <a:lnTo>
                  <a:pt x="7318" y="8064"/>
                </a:lnTo>
                <a:lnTo>
                  <a:pt x="1962" y="16823"/>
                </a:lnTo>
                <a:lnTo>
                  <a:pt x="0" y="27559"/>
                </a:lnTo>
                <a:lnTo>
                  <a:pt x="1962" y="38367"/>
                </a:lnTo>
                <a:lnTo>
                  <a:pt x="7318" y="47164"/>
                </a:lnTo>
                <a:lnTo>
                  <a:pt x="15269" y="53080"/>
                </a:lnTo>
                <a:lnTo>
                  <a:pt x="25019" y="55245"/>
                </a:lnTo>
                <a:lnTo>
                  <a:pt x="34841" y="53080"/>
                </a:lnTo>
                <a:lnTo>
                  <a:pt x="42830" y="47164"/>
                </a:lnTo>
                <a:lnTo>
                  <a:pt x="48200" y="38367"/>
                </a:lnTo>
                <a:lnTo>
                  <a:pt x="50164" y="27559"/>
                </a:lnTo>
                <a:lnTo>
                  <a:pt x="48200" y="16823"/>
                </a:lnTo>
                <a:lnTo>
                  <a:pt x="42830" y="8064"/>
                </a:lnTo>
                <a:lnTo>
                  <a:pt x="34841" y="2162"/>
                </a:lnTo>
                <a:lnTo>
                  <a:pt x="250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34075" y="5111749"/>
            <a:ext cx="50165" cy="55244"/>
          </a:xfrm>
          <a:custGeom>
            <a:avLst/>
            <a:gdLst/>
            <a:ahLst/>
            <a:cxnLst/>
            <a:rect l="l" t="t" r="r" b="b"/>
            <a:pathLst>
              <a:path w="50164" h="55245">
                <a:moveTo>
                  <a:pt x="25019" y="0"/>
                </a:moveTo>
                <a:lnTo>
                  <a:pt x="15269" y="2162"/>
                </a:lnTo>
                <a:lnTo>
                  <a:pt x="7318" y="8064"/>
                </a:lnTo>
                <a:lnTo>
                  <a:pt x="1962" y="16823"/>
                </a:lnTo>
                <a:lnTo>
                  <a:pt x="0" y="27559"/>
                </a:lnTo>
                <a:lnTo>
                  <a:pt x="1962" y="38367"/>
                </a:lnTo>
                <a:lnTo>
                  <a:pt x="7318" y="47164"/>
                </a:lnTo>
                <a:lnTo>
                  <a:pt x="15269" y="53080"/>
                </a:lnTo>
                <a:lnTo>
                  <a:pt x="25019" y="55245"/>
                </a:lnTo>
                <a:lnTo>
                  <a:pt x="34841" y="53080"/>
                </a:lnTo>
                <a:lnTo>
                  <a:pt x="42830" y="47164"/>
                </a:lnTo>
                <a:lnTo>
                  <a:pt x="48200" y="38367"/>
                </a:lnTo>
                <a:lnTo>
                  <a:pt x="50164" y="27559"/>
                </a:lnTo>
                <a:lnTo>
                  <a:pt x="48200" y="16823"/>
                </a:lnTo>
                <a:lnTo>
                  <a:pt x="42830" y="8064"/>
                </a:lnTo>
                <a:lnTo>
                  <a:pt x="34841" y="2162"/>
                </a:lnTo>
                <a:lnTo>
                  <a:pt x="25019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6784085" y="4872354"/>
            <a:ext cx="1060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"/>
                <a:cs typeface="Cambria"/>
              </a:rPr>
              <a:t>x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296405" y="4812918"/>
            <a:ext cx="1079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i="1" dirty="0">
                <a:latin typeface="Cambria"/>
                <a:cs typeface="Cambria"/>
              </a:rPr>
              <a:t>y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961888" y="4698999"/>
            <a:ext cx="301625" cy="423545"/>
          </a:xfrm>
          <a:custGeom>
            <a:avLst/>
            <a:gdLst/>
            <a:ahLst/>
            <a:cxnLst/>
            <a:rect l="l" t="t" r="r" b="b"/>
            <a:pathLst>
              <a:path w="301625" h="423545">
                <a:moveTo>
                  <a:pt x="257301" y="62357"/>
                </a:moveTo>
                <a:lnTo>
                  <a:pt x="242279" y="67258"/>
                </a:lnTo>
                <a:lnTo>
                  <a:pt x="0" y="412369"/>
                </a:lnTo>
                <a:lnTo>
                  <a:pt x="15494" y="423291"/>
                </a:lnTo>
                <a:lnTo>
                  <a:pt x="257812" y="78301"/>
                </a:lnTo>
                <a:lnTo>
                  <a:pt x="257301" y="62357"/>
                </a:lnTo>
                <a:close/>
              </a:path>
              <a:path w="301625" h="423545">
                <a:moveTo>
                  <a:pt x="282228" y="56896"/>
                </a:moveTo>
                <a:lnTo>
                  <a:pt x="249554" y="56896"/>
                </a:lnTo>
                <a:lnTo>
                  <a:pt x="265175" y="67818"/>
                </a:lnTo>
                <a:lnTo>
                  <a:pt x="257812" y="78301"/>
                </a:lnTo>
                <a:lnTo>
                  <a:pt x="259334" y="125857"/>
                </a:lnTo>
                <a:lnTo>
                  <a:pt x="282228" y="56896"/>
                </a:lnTo>
                <a:close/>
              </a:path>
              <a:path w="301625" h="423545">
                <a:moveTo>
                  <a:pt x="301116" y="0"/>
                </a:moveTo>
                <a:lnTo>
                  <a:pt x="196976" y="82042"/>
                </a:lnTo>
                <a:lnTo>
                  <a:pt x="242279" y="67258"/>
                </a:lnTo>
                <a:lnTo>
                  <a:pt x="249554" y="56896"/>
                </a:lnTo>
                <a:lnTo>
                  <a:pt x="282228" y="56896"/>
                </a:lnTo>
                <a:lnTo>
                  <a:pt x="301116" y="0"/>
                </a:lnTo>
                <a:close/>
              </a:path>
              <a:path w="301625" h="423545">
                <a:moveTo>
                  <a:pt x="257365" y="62357"/>
                </a:moveTo>
                <a:lnTo>
                  <a:pt x="257812" y="78301"/>
                </a:lnTo>
                <a:lnTo>
                  <a:pt x="265175" y="67818"/>
                </a:lnTo>
                <a:lnTo>
                  <a:pt x="257365" y="62357"/>
                </a:lnTo>
                <a:close/>
              </a:path>
              <a:path w="301625" h="423545">
                <a:moveTo>
                  <a:pt x="249554" y="56896"/>
                </a:moveTo>
                <a:lnTo>
                  <a:pt x="242279" y="67258"/>
                </a:lnTo>
                <a:lnTo>
                  <a:pt x="257301" y="62357"/>
                </a:lnTo>
                <a:lnTo>
                  <a:pt x="249554" y="568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807202" y="4703190"/>
            <a:ext cx="386080" cy="6146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4154">
              <a:lnSpc>
                <a:spcPts val="1570"/>
              </a:lnSpc>
              <a:spcBef>
                <a:spcPts val="105"/>
              </a:spcBef>
            </a:pPr>
            <a:r>
              <a:rPr sz="1400" i="1" dirty="0">
                <a:latin typeface="Cambria"/>
                <a:cs typeface="Cambria"/>
              </a:rPr>
              <a:t>r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ts val="1475"/>
              </a:lnSpc>
            </a:pPr>
            <a:r>
              <a:rPr sz="1400" i="1" dirty="0">
                <a:latin typeface="Cambria"/>
                <a:cs typeface="Cambria"/>
              </a:rPr>
              <a:t>O</a:t>
            </a:r>
            <a:endParaRPr sz="1400">
              <a:latin typeface="Cambria"/>
              <a:cs typeface="Cambria"/>
            </a:endParaRPr>
          </a:p>
          <a:p>
            <a:pPr marR="5080" algn="r">
              <a:lnSpc>
                <a:spcPts val="1585"/>
              </a:lnSpc>
            </a:pPr>
            <a:r>
              <a:rPr sz="1400" i="1" dirty="0">
                <a:latin typeface="Cambria"/>
                <a:cs typeface="Cambria"/>
              </a:rPr>
              <a:t>x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257925" y="4710429"/>
            <a:ext cx="6985" cy="427355"/>
          </a:xfrm>
          <a:custGeom>
            <a:avLst/>
            <a:gdLst/>
            <a:ahLst/>
            <a:cxnLst/>
            <a:rect l="l" t="t" r="r" b="b"/>
            <a:pathLst>
              <a:path w="6985" h="427354">
                <a:moveTo>
                  <a:pt x="0" y="0"/>
                </a:moveTo>
                <a:lnTo>
                  <a:pt x="6985" y="427354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5776721" y="4156074"/>
            <a:ext cx="1079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dirty="0">
                <a:latin typeface="Cambria"/>
                <a:cs typeface="Cambria"/>
              </a:rPr>
              <a:t>y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4</a:t>
            </a:fld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6595"/>
            <a:ext cx="6958533" cy="10252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203325" y="7481937"/>
            <a:ext cx="2080132" cy="237744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13300" y="7673085"/>
            <a:ext cx="1857755" cy="208318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9195" y="422554"/>
            <a:ext cx="4152265" cy="1787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 marR="1760855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20320">
              <a:lnSpc>
                <a:spcPct val="100000"/>
              </a:lnSpc>
              <a:spcBef>
                <a:spcPts val="57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14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612900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+2x+1+y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r>
              <a:rPr sz="1350" b="1" spc="30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+8y+16=8+1+16</a:t>
            </a:r>
            <a:endParaRPr sz="1300">
              <a:latin typeface="Segoe Print"/>
              <a:cs typeface="Segoe Print"/>
            </a:endParaRPr>
          </a:p>
          <a:p>
            <a:pPr marL="12700" marR="471170" indent="2070100">
              <a:lnSpc>
                <a:spcPts val="2660"/>
              </a:lnSpc>
              <a:spcBef>
                <a:spcPts val="265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x+1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15" dirty="0">
                <a:latin typeface="Segoe Print"/>
                <a:cs typeface="Segoe Print"/>
              </a:rPr>
              <a:t>+ </a:t>
            </a:r>
            <a:r>
              <a:rPr sz="1300" b="1" spc="-10" dirty="0">
                <a:latin typeface="Segoe Print"/>
                <a:cs typeface="Segoe Print"/>
              </a:rPr>
              <a:t>y+4 </a:t>
            </a:r>
            <a:r>
              <a:rPr sz="1350" b="1" baseline="55555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=25  With comparing </a:t>
            </a:r>
            <a:r>
              <a:rPr sz="1300" b="1" spc="-10" dirty="0">
                <a:latin typeface="Segoe Print"/>
                <a:cs typeface="Segoe Print"/>
              </a:rPr>
              <a:t>with standard</a:t>
            </a:r>
            <a:r>
              <a:rPr sz="1300" b="1" spc="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formula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50912" y="2622867"/>
            <a:ext cx="716152" cy="2164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172961" y="2669793"/>
            <a:ext cx="5619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C(</a:t>
            </a:r>
            <a:r>
              <a:rPr sz="1300" b="1" spc="-5" dirty="0">
                <a:latin typeface="Segoe Print"/>
                <a:cs typeface="Segoe Print"/>
              </a:rPr>
              <a:t>1,6)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9195" y="2277041"/>
            <a:ext cx="5309235" cy="931544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949960">
              <a:lnSpc>
                <a:spcPct val="100000"/>
              </a:lnSpc>
              <a:spcBef>
                <a:spcPts val="330"/>
              </a:spcBef>
              <a:tabLst>
                <a:tab pos="3405504" algn="l"/>
                <a:tab pos="3594735" algn="l"/>
              </a:tabLst>
            </a:pPr>
            <a:r>
              <a:rPr sz="1300" b="1" spc="-10" dirty="0">
                <a:latin typeface="Segoe Print"/>
                <a:cs typeface="Segoe Print"/>
              </a:rPr>
              <a:t>h=-1 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43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k=-4 </a:t>
            </a:r>
            <a:r>
              <a:rPr sz="1300" b="1" spc="15" dirty="0">
                <a:latin typeface="Cambria Math"/>
                <a:cs typeface="Cambria Math"/>
              </a:rPr>
              <a:t>⇒  </a:t>
            </a:r>
            <a:r>
              <a:rPr sz="1300" b="1" spc="-10" dirty="0">
                <a:latin typeface="Segoe Print"/>
                <a:cs typeface="Segoe Print"/>
              </a:rPr>
              <a:t>C=</a:t>
            </a:r>
            <a:r>
              <a:rPr sz="1950" b="1" spc="3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-1,-4</a:t>
            </a:r>
            <a:r>
              <a:rPr sz="1950" b="1" spc="-7" baseline="2136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	r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=25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spc="220" dirty="0">
                <a:latin typeface="Cambria Math"/>
                <a:cs typeface="Cambria Math"/>
              </a:rPr>
              <a:t> </a:t>
            </a:r>
            <a:r>
              <a:rPr sz="1300" b="1" spc="-215" dirty="0">
                <a:latin typeface="Cambria Math"/>
                <a:cs typeface="Cambria Math"/>
              </a:rPr>
              <a:t>⇒</a:t>
            </a:r>
            <a:r>
              <a:rPr sz="1300" b="1" spc="-215" dirty="0">
                <a:latin typeface="Segoe Print"/>
                <a:cs typeface="Segoe Print"/>
              </a:rPr>
              <a:t>=5r</a:t>
            </a:r>
            <a:endParaRPr sz="1300">
              <a:latin typeface="Segoe Print"/>
              <a:cs typeface="Segoe Print"/>
            </a:endParaRPr>
          </a:p>
          <a:p>
            <a:pPr marL="1273175" marR="5080" indent="-1261110">
              <a:lnSpc>
                <a:spcPts val="2490"/>
              </a:lnSpc>
              <a:spcBef>
                <a:spcPts val="605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10" dirty="0">
                <a:latin typeface="Segoe Print"/>
                <a:cs typeface="Segoe Print"/>
              </a:rPr>
              <a:t>/Determine the radius </a:t>
            </a:r>
            <a:r>
              <a:rPr sz="1300" b="1" spc="-5" dirty="0">
                <a:latin typeface="Segoe Print"/>
                <a:cs typeface="Segoe Print"/>
              </a:rPr>
              <a:t>of a circle have </a:t>
            </a:r>
            <a:r>
              <a:rPr sz="1300" b="1" spc="-10" dirty="0">
                <a:latin typeface="Segoe Print"/>
                <a:cs typeface="Segoe Print"/>
              </a:rPr>
              <a:t>center </a:t>
            </a:r>
            <a:r>
              <a:rPr sz="1300" b="1" spc="-5" dirty="0">
                <a:latin typeface="Segoe Print"/>
                <a:cs typeface="Segoe Print"/>
              </a:rPr>
              <a:t>at  </a:t>
            </a:r>
            <a:r>
              <a:rPr sz="1300" b="1" spc="-10" dirty="0">
                <a:latin typeface="Segoe Print"/>
                <a:cs typeface="Segoe Print"/>
              </a:rPr>
              <a:t>and containing the point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(-2,2).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96277" y="3439477"/>
            <a:ext cx="716788" cy="1605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1468882" y="3429126"/>
            <a:ext cx="4738370" cy="1635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8125" algn="l"/>
                <a:tab pos="916305" algn="l"/>
                <a:tab pos="4454525" algn="l"/>
              </a:tabLst>
            </a:pPr>
            <a:r>
              <a:rPr sz="1300" b="1" spc="-5" dirty="0">
                <a:latin typeface="Segoe Print"/>
                <a:cs typeface="Segoe Print"/>
              </a:rPr>
              <a:t>/	</a:t>
            </a:r>
            <a:r>
              <a:rPr sz="1300" b="1" spc="-10" dirty="0">
                <a:latin typeface="Segoe Print"/>
                <a:cs typeface="Segoe Print"/>
              </a:rPr>
              <a:t>C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1,6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r>
              <a:rPr sz="1950" b="1" baseline="2136" dirty="0">
                <a:latin typeface="Cambria Math"/>
                <a:cs typeface="Cambria Math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h=</a:t>
            </a:r>
            <a:r>
              <a:rPr sz="1300" b="1" spc="-5" dirty="0">
                <a:latin typeface="Segoe Print"/>
                <a:cs typeface="Segoe Print"/>
              </a:rPr>
              <a:t>1, k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6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 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 po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t</a:t>
            </a:r>
            <a:r>
              <a:rPr sz="1300" b="1" spc="254" dirty="0">
                <a:latin typeface="Segoe Print"/>
                <a:cs typeface="Segoe Print"/>
              </a:rPr>
              <a:t> </a:t>
            </a:r>
            <a:r>
              <a:rPr sz="1300" b="1" spc="350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2,2</a:t>
            </a:r>
            <a:r>
              <a:rPr sz="1300" b="1" spc="350" dirty="0">
                <a:latin typeface="Cambria Math"/>
                <a:cs typeface="Cambria Math"/>
              </a:rPr>
              <a:t> </a:t>
            </a:r>
            <a:r>
              <a:rPr sz="1300" b="1" spc="-90" dirty="0">
                <a:latin typeface="Cambria Math"/>
                <a:cs typeface="Cambria Math"/>
              </a:rPr>
              <a:t> </a:t>
            </a:r>
            <a:r>
              <a:rPr sz="1300" b="1" spc="-254" dirty="0">
                <a:latin typeface="Cambria Math"/>
                <a:cs typeface="Cambria Math"/>
              </a:rPr>
              <a:t>⇒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10" dirty="0">
                <a:latin typeface="Segoe Print"/>
                <a:cs typeface="Segoe Print"/>
              </a:rPr>
              <a:t>=-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,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?</a:t>
            </a:r>
            <a:endParaRPr sz="1300">
              <a:latin typeface="Segoe Print"/>
              <a:cs typeface="Segoe Print"/>
            </a:endParaRPr>
          </a:p>
          <a:p>
            <a:pPr marR="561975" algn="ctr">
              <a:lnSpc>
                <a:spcPct val="100000"/>
              </a:lnSpc>
              <a:spcBef>
                <a:spcPts val="1775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+ y-k </a:t>
            </a:r>
            <a:r>
              <a:rPr sz="1350" b="1" baseline="55555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1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  <a:p>
            <a:pPr marR="561975" algn="ctr">
              <a:lnSpc>
                <a:spcPct val="100000"/>
              </a:lnSpc>
              <a:spcBef>
                <a:spcPts val="1130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-2-1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2-6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  <a:p>
            <a:pPr marR="563245" algn="ctr">
              <a:lnSpc>
                <a:spcPct val="100000"/>
              </a:lnSpc>
              <a:spcBef>
                <a:spcPts val="985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-3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+ 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-4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50" b="1" spc="532" baseline="3086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endParaRPr sz="1350" baseline="30864">
              <a:latin typeface="Segoe Print"/>
              <a:cs typeface="Segoe Print"/>
            </a:endParaRPr>
          </a:p>
          <a:p>
            <a:pPr marL="1136015">
              <a:lnSpc>
                <a:spcPct val="100000"/>
              </a:lnSpc>
              <a:spcBef>
                <a:spcPts val="994"/>
              </a:spcBef>
              <a:tabLst>
                <a:tab pos="2483485" algn="l"/>
              </a:tabLst>
            </a:pPr>
            <a:r>
              <a:rPr sz="1300" b="1" spc="-5" dirty="0">
                <a:latin typeface="Segoe Print"/>
                <a:cs typeface="Segoe Print"/>
              </a:rPr>
              <a:t>9 + 16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20" dirty="0">
                <a:latin typeface="Segoe Print"/>
                <a:cs typeface="Segoe Print"/>
              </a:rPr>
              <a:t> </a:t>
            </a:r>
            <a:r>
              <a:rPr sz="1300" b="1" spc="-120" dirty="0">
                <a:latin typeface="Segoe Print"/>
                <a:cs typeface="Segoe Print"/>
              </a:rPr>
              <a:t>r</a:t>
            </a:r>
            <a:r>
              <a:rPr sz="1350" b="1" spc="-179" baseline="30864" dirty="0">
                <a:latin typeface="Segoe Print"/>
                <a:cs typeface="Segoe Print"/>
              </a:rPr>
              <a:t>2</a:t>
            </a:r>
            <a:r>
              <a:rPr sz="1300" b="1" spc="-120" dirty="0">
                <a:latin typeface="Cambria Math"/>
                <a:cs typeface="Cambria Math"/>
              </a:rPr>
              <a:t>⇒⇒	</a:t>
            </a:r>
            <a:r>
              <a:rPr sz="1300" b="1" spc="-5" dirty="0">
                <a:latin typeface="Segoe Print"/>
                <a:cs typeface="Segoe Print"/>
              </a:rPr>
              <a:t>r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5" dirty="0">
                <a:latin typeface="Segoe Print"/>
                <a:cs typeface="Segoe Print"/>
              </a:rPr>
              <a:t>=25</a:t>
            </a:r>
            <a:r>
              <a:rPr sz="1300" b="1" spc="5" dirty="0">
                <a:latin typeface="Cambria Math"/>
                <a:cs typeface="Cambria Math"/>
              </a:rPr>
              <a:t>⇒⇒</a:t>
            </a:r>
            <a:r>
              <a:rPr sz="1300" b="1" spc="22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r=5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97865" y="5682360"/>
            <a:ext cx="511517" cy="19481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485519" y="5631179"/>
            <a:ext cx="1015619" cy="2532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79195" y="6050660"/>
            <a:ext cx="6055995" cy="1229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Parabola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locus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of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points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that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which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moves</a:t>
            </a:r>
            <a:r>
              <a:rPr sz="1300" b="1" spc="2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so</a:t>
            </a:r>
            <a:r>
              <a:rPr sz="1300" b="1" spc="22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that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it</a:t>
            </a:r>
            <a:r>
              <a:rPr sz="1300" b="1" spc="2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is</a:t>
            </a:r>
            <a:r>
              <a:rPr sz="1300" b="1" spc="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always</a:t>
            </a:r>
            <a:endParaRPr sz="1300">
              <a:latin typeface="Segoe Print"/>
              <a:cs typeface="Segoe Print"/>
            </a:endParaRPr>
          </a:p>
          <a:p>
            <a:pPr marL="12700" marR="5080">
              <a:lnSpc>
                <a:spcPct val="169200"/>
              </a:lnSpc>
            </a:pPr>
            <a:r>
              <a:rPr sz="1300" b="1" spc="-10" dirty="0">
                <a:latin typeface="Segoe Print"/>
                <a:cs typeface="Segoe Print"/>
              </a:rPr>
              <a:t>equidistance </a:t>
            </a:r>
            <a:r>
              <a:rPr sz="1300" b="1" spc="-5" dirty="0">
                <a:latin typeface="Segoe Print"/>
                <a:cs typeface="Segoe Print"/>
              </a:rPr>
              <a:t>to a fixed </a:t>
            </a:r>
            <a:r>
              <a:rPr sz="1300" b="1" spc="-10" dirty="0">
                <a:latin typeface="Segoe Print"/>
                <a:cs typeface="Segoe Print"/>
              </a:rPr>
              <a:t>point </a:t>
            </a:r>
            <a:r>
              <a:rPr sz="1300" b="1" spc="-5" dirty="0">
                <a:latin typeface="Segoe Print"/>
                <a:cs typeface="Segoe Print"/>
              </a:rPr>
              <a:t>called </a:t>
            </a:r>
            <a:r>
              <a:rPr sz="1300" spc="-5" dirty="0">
                <a:latin typeface="Cambria Math"/>
                <a:cs typeface="Cambria Math"/>
              </a:rPr>
              <a:t>𝐟𝐨𝐜𝐮𝐬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t a fixed </a:t>
            </a:r>
            <a:r>
              <a:rPr sz="1300" b="1" spc="-10" dirty="0">
                <a:latin typeface="Segoe Print"/>
                <a:cs typeface="Segoe Print"/>
              </a:rPr>
              <a:t>straight line  </a:t>
            </a:r>
            <a:r>
              <a:rPr sz="1300" b="1" spc="-5" dirty="0">
                <a:latin typeface="Segoe Print"/>
                <a:cs typeface="Segoe Print"/>
              </a:rPr>
              <a:t>called </a:t>
            </a:r>
            <a:r>
              <a:rPr sz="1300" b="1" spc="-10" dirty="0">
                <a:latin typeface="Segoe Print"/>
                <a:cs typeface="Segoe Print"/>
              </a:rPr>
              <a:t>directrix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.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Equations of</a:t>
            </a:r>
            <a:r>
              <a:rPr sz="1300" b="1" u="heavy" spc="10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parabola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089025" y="5274309"/>
            <a:ext cx="4977765" cy="0"/>
          </a:xfrm>
          <a:custGeom>
            <a:avLst/>
            <a:gdLst/>
            <a:ahLst/>
            <a:cxnLst/>
            <a:rect l="l" t="t" r="r" b="b"/>
            <a:pathLst>
              <a:path w="4977765">
                <a:moveTo>
                  <a:pt x="4977765" y="0"/>
                </a:moveTo>
                <a:lnTo>
                  <a:pt x="0" y="0"/>
                </a:lnTo>
              </a:path>
            </a:pathLst>
          </a:custGeom>
          <a:ln w="95250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592327" y="8504681"/>
            <a:ext cx="7766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Segoe Print"/>
                <a:cs typeface="Segoe Print"/>
              </a:rPr>
              <a:t>y</a:t>
            </a:r>
            <a:r>
              <a:rPr sz="1725" spc="104" baseline="28985" dirty="0">
                <a:latin typeface="Segoe Print"/>
                <a:cs typeface="Segoe Print"/>
              </a:rPr>
              <a:t>2</a:t>
            </a:r>
            <a:r>
              <a:rPr sz="1600" spc="-10" dirty="0">
                <a:latin typeface="Segoe Print"/>
                <a:cs typeface="Segoe Print"/>
              </a:rPr>
              <a:t>=4</a:t>
            </a:r>
            <a:r>
              <a:rPr sz="1600" spc="-5" dirty="0">
                <a:latin typeface="Segoe Print"/>
                <a:cs typeface="Segoe Print"/>
              </a:rPr>
              <a:t>px</a:t>
            </a:r>
            <a:endParaRPr sz="16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5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91153" y="8579357"/>
            <a:ext cx="90614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Segoe Print"/>
                <a:cs typeface="Segoe Print"/>
              </a:rPr>
              <a:t>y</a:t>
            </a:r>
            <a:r>
              <a:rPr sz="1725" spc="104" baseline="28985" dirty="0">
                <a:latin typeface="Segoe Print"/>
                <a:cs typeface="Segoe Print"/>
              </a:rPr>
              <a:t>2</a:t>
            </a:r>
            <a:r>
              <a:rPr sz="1600" spc="-10" dirty="0">
                <a:latin typeface="Segoe Print"/>
                <a:cs typeface="Segoe Print"/>
              </a:rPr>
              <a:t>=-4</a:t>
            </a:r>
            <a:r>
              <a:rPr sz="1600" spc="-5" dirty="0">
                <a:latin typeface="Segoe Print"/>
                <a:cs typeface="Segoe Print"/>
              </a:rPr>
              <a:t>px</a:t>
            </a:r>
            <a:endParaRPr sz="16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6595"/>
            <a:ext cx="6958533" cy="10252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54455" y="1583689"/>
            <a:ext cx="1903730" cy="21386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57420" y="1520189"/>
            <a:ext cx="1905000" cy="21386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50912" y="3619182"/>
            <a:ext cx="716152" cy="21704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96277" y="4527867"/>
            <a:ext cx="716788" cy="1598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950912" y="5505767"/>
            <a:ext cx="716152" cy="2170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96277" y="6270942"/>
            <a:ext cx="716788" cy="160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79195" y="3552571"/>
            <a:ext cx="6052185" cy="3443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3175" marR="5080" indent="-1261110">
              <a:lnSpc>
                <a:spcPts val="2870"/>
              </a:lnSpc>
              <a:tabLst>
                <a:tab pos="991235" algn="l"/>
                <a:tab pos="1228725" algn="l"/>
                <a:tab pos="2240280" algn="l"/>
                <a:tab pos="2646680" algn="l"/>
                <a:tab pos="3736975" algn="l"/>
                <a:tab pos="4033520" algn="l"/>
                <a:tab pos="4584700" algn="l"/>
                <a:tab pos="5040630" algn="l"/>
                <a:tab pos="5885180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/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15" dirty="0">
                <a:latin typeface="Segoe Print"/>
                <a:cs typeface="Segoe Print"/>
              </a:rPr>
              <a:t>t</a:t>
            </a:r>
            <a:r>
              <a:rPr sz="1300" b="1" spc="-10" dirty="0">
                <a:latin typeface="Segoe Print"/>
                <a:cs typeface="Segoe Print"/>
              </a:rPr>
              <a:t>ermin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c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o</a:t>
            </a:r>
            <a:r>
              <a:rPr sz="1300" b="1" spc="-10" dirty="0">
                <a:latin typeface="Segoe Print"/>
                <a:cs typeface="Segoe Print"/>
              </a:rPr>
              <a:t>rd</a:t>
            </a:r>
            <a:r>
              <a:rPr sz="1300" b="1" spc="5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a</a:t>
            </a:r>
            <a:r>
              <a:rPr sz="1300" b="1" spc="-10" dirty="0">
                <a:latin typeface="Segoe Print"/>
                <a:cs typeface="Segoe Print"/>
              </a:rPr>
              <a:t>te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fo</a:t>
            </a:r>
            <a:r>
              <a:rPr sz="1300" b="1" dirty="0">
                <a:latin typeface="Segoe Print"/>
                <a:cs typeface="Segoe Print"/>
              </a:rPr>
              <a:t>c</a:t>
            </a:r>
            <a:r>
              <a:rPr sz="1300" b="1" spc="-5" dirty="0">
                <a:latin typeface="Segoe Print"/>
                <a:cs typeface="Segoe Print"/>
              </a:rPr>
              <a:t>us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qua</a:t>
            </a:r>
            <a:r>
              <a:rPr sz="1300" b="1" spc="-15" dirty="0">
                <a:latin typeface="Segoe Print"/>
                <a:cs typeface="Segoe Print"/>
              </a:rPr>
              <a:t>t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5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of  dire</a:t>
            </a:r>
            <a:r>
              <a:rPr sz="1300" b="1" dirty="0">
                <a:latin typeface="Segoe Print"/>
                <a:cs typeface="Segoe Print"/>
              </a:rPr>
              <a:t>c</a:t>
            </a:r>
            <a:r>
              <a:rPr sz="1300" b="1" spc="-10" dirty="0">
                <a:latin typeface="Segoe Print"/>
                <a:cs typeface="Segoe Print"/>
              </a:rPr>
              <a:t>tri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for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parab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la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900" b="1" baseline="69444" dirty="0">
                <a:latin typeface="Segoe Print"/>
                <a:cs typeface="Segoe Print"/>
              </a:rPr>
              <a:t>2</a:t>
            </a:r>
            <a:r>
              <a:rPr sz="900" b="1" spc="-284" baseline="6944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=-</a:t>
            </a:r>
            <a:r>
              <a:rPr sz="1300" b="1" spc="-5" dirty="0">
                <a:latin typeface="Segoe Print"/>
                <a:cs typeface="Segoe Print"/>
              </a:rPr>
              <a:t>8x</a:t>
            </a:r>
            <a:endParaRPr sz="1300">
              <a:latin typeface="Segoe Print"/>
              <a:cs typeface="Segoe Print"/>
            </a:endParaRPr>
          </a:p>
          <a:p>
            <a:pPr marL="802005" marR="1016635" algn="ctr">
              <a:lnSpc>
                <a:spcPct val="183800"/>
              </a:lnSpc>
              <a:spcBef>
                <a:spcPts val="645"/>
              </a:spcBef>
              <a:tabLst>
                <a:tab pos="4698365" algn="l"/>
              </a:tabLst>
            </a:pPr>
            <a:r>
              <a:rPr sz="1300" b="1" spc="-5" dirty="0">
                <a:latin typeface="Segoe Print"/>
                <a:cs typeface="Segoe Print"/>
              </a:rPr>
              <a:t>/ </a:t>
            </a:r>
            <a:r>
              <a:rPr sz="1300" b="1" spc="-10" dirty="0">
                <a:latin typeface="Segoe Print"/>
                <a:cs typeface="Segoe Print"/>
              </a:rPr>
              <a:t>wit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comparing </a:t>
            </a:r>
            <a:r>
              <a:rPr sz="1300" b="1" spc="-10" dirty="0">
                <a:latin typeface="Segoe Print"/>
                <a:cs typeface="Segoe Print"/>
              </a:rPr>
              <a:t>wi</a:t>
            </a:r>
            <a:r>
              <a:rPr sz="1300" b="1" spc="-15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h y</a:t>
            </a:r>
            <a:r>
              <a:rPr sz="1350" b="1" spc="89" baseline="30864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-4px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   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r>
              <a:rPr sz="1300" b="1" spc="-15" dirty="0">
                <a:latin typeface="Segoe Print"/>
                <a:cs typeface="Segoe Print"/>
              </a:rPr>
              <a:t>p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8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-185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p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2  F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(-P,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0)=</a:t>
            </a:r>
            <a:r>
              <a:rPr sz="1950" b="1" spc="2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-2,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</a:t>
            </a:r>
            <a:r>
              <a:rPr sz="1950" b="1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R="252095" algn="ctr">
              <a:lnSpc>
                <a:spcPct val="100000"/>
              </a:lnSpc>
              <a:spcBef>
                <a:spcPts val="240"/>
              </a:spcBef>
              <a:tabLst>
                <a:tab pos="922655" algn="l"/>
                <a:tab pos="1237615" algn="l"/>
              </a:tabLst>
            </a:pPr>
            <a:r>
              <a:rPr sz="1300" b="1" spc="-5" dirty="0">
                <a:latin typeface="Segoe Print"/>
                <a:cs typeface="Segoe Print"/>
              </a:rPr>
              <a:t>Directrix	</a:t>
            </a:r>
            <a:r>
              <a:rPr sz="1300" b="1" spc="5" dirty="0">
                <a:latin typeface="Segoe Print"/>
                <a:cs typeface="Segoe Print"/>
              </a:rPr>
              <a:t>D:	</a:t>
            </a:r>
            <a:r>
              <a:rPr sz="1300" b="1" spc="-5" dirty="0">
                <a:latin typeface="Segoe Print"/>
                <a:cs typeface="Segoe Print"/>
              </a:rPr>
              <a:t>x=2</a:t>
            </a:r>
            <a:endParaRPr sz="1300">
              <a:latin typeface="Segoe Print"/>
              <a:cs typeface="Segoe Print"/>
            </a:endParaRPr>
          </a:p>
          <a:p>
            <a:pPr marL="1181735" marR="5080" indent="-1169670">
              <a:lnSpc>
                <a:spcPct val="128200"/>
              </a:lnSpc>
              <a:spcBef>
                <a:spcPts val="290"/>
              </a:spcBef>
              <a:tabLst>
                <a:tab pos="991235" algn="l"/>
                <a:tab pos="1228725" algn="l"/>
                <a:tab pos="2240280" algn="l"/>
                <a:tab pos="2646680" algn="l"/>
                <a:tab pos="3736975" algn="l"/>
                <a:tab pos="4033520" algn="l"/>
                <a:tab pos="4584700" algn="l"/>
                <a:tab pos="5040630" algn="l"/>
                <a:tab pos="5885180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 </a:t>
            </a:r>
            <a:r>
              <a:rPr sz="1300" b="1" u="heavy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/</a:t>
            </a:r>
            <a:r>
              <a:rPr sz="1300" b="1" dirty="0">
                <a:latin typeface="Segoe Print"/>
                <a:cs typeface="Segoe Print"/>
              </a:rPr>
              <a:t>		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15" dirty="0">
                <a:latin typeface="Segoe Print"/>
                <a:cs typeface="Segoe Print"/>
              </a:rPr>
              <a:t>t</a:t>
            </a:r>
            <a:r>
              <a:rPr sz="1300" b="1" spc="-10" dirty="0">
                <a:latin typeface="Segoe Print"/>
                <a:cs typeface="Segoe Print"/>
              </a:rPr>
              <a:t>ermin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t</a:t>
            </a:r>
            <a:r>
              <a:rPr sz="1300" b="1" spc="-15" dirty="0">
                <a:latin typeface="Segoe Print"/>
                <a:cs typeface="Segoe Print"/>
              </a:rPr>
              <a:t>h</a:t>
            </a:r>
            <a:r>
              <a:rPr sz="1300" b="1" spc="-5" dirty="0">
                <a:latin typeface="Segoe Print"/>
                <a:cs typeface="Segoe Print"/>
              </a:rPr>
              <a:t>e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c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o</a:t>
            </a:r>
            <a:r>
              <a:rPr sz="1300" b="1" spc="-10" dirty="0">
                <a:latin typeface="Segoe Print"/>
                <a:cs typeface="Segoe Print"/>
              </a:rPr>
              <a:t>rd</a:t>
            </a:r>
            <a:r>
              <a:rPr sz="1300" b="1" spc="5" dirty="0">
                <a:latin typeface="Segoe Print"/>
                <a:cs typeface="Segoe Print"/>
              </a:rPr>
              <a:t>i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a</a:t>
            </a:r>
            <a:r>
              <a:rPr sz="1300" b="1" spc="-10" dirty="0">
                <a:latin typeface="Segoe Print"/>
                <a:cs typeface="Segoe Print"/>
              </a:rPr>
              <a:t>te</a:t>
            </a:r>
            <a:r>
              <a:rPr sz="1300" b="1" spc="-5" dirty="0">
                <a:latin typeface="Segoe Print"/>
                <a:cs typeface="Segoe Print"/>
              </a:rPr>
              <a:t>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f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fo</a:t>
            </a:r>
            <a:r>
              <a:rPr sz="1300" b="1" dirty="0">
                <a:latin typeface="Segoe Print"/>
                <a:cs typeface="Segoe Print"/>
              </a:rPr>
              <a:t>c</a:t>
            </a:r>
            <a:r>
              <a:rPr sz="1300" b="1" spc="-5" dirty="0">
                <a:latin typeface="Segoe Print"/>
                <a:cs typeface="Segoe Print"/>
              </a:rPr>
              <a:t>us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a</a:t>
            </a:r>
            <a:r>
              <a:rPr sz="1300" b="1" spc="-15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d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e</a:t>
            </a:r>
            <a:r>
              <a:rPr sz="1300" b="1" spc="-5" dirty="0">
                <a:latin typeface="Segoe Print"/>
                <a:cs typeface="Segoe Print"/>
              </a:rPr>
              <a:t>qua</a:t>
            </a:r>
            <a:r>
              <a:rPr sz="1300" b="1" spc="-15" dirty="0">
                <a:latin typeface="Segoe Print"/>
                <a:cs typeface="Segoe Print"/>
              </a:rPr>
              <a:t>t</a:t>
            </a:r>
            <a:r>
              <a:rPr sz="1300" b="1" spc="-10" dirty="0">
                <a:latin typeface="Segoe Print"/>
                <a:cs typeface="Segoe Print"/>
              </a:rPr>
              <a:t>i</a:t>
            </a:r>
            <a:r>
              <a:rPr sz="1300" b="1" spc="5" dirty="0">
                <a:latin typeface="Segoe Print"/>
                <a:cs typeface="Segoe Print"/>
              </a:rPr>
              <a:t>o</a:t>
            </a:r>
            <a:r>
              <a:rPr sz="1300" b="1" spc="-5" dirty="0">
                <a:latin typeface="Segoe Print"/>
                <a:cs typeface="Segoe Print"/>
              </a:rPr>
              <a:t>n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of  directrix </a:t>
            </a:r>
            <a:r>
              <a:rPr sz="1300" b="1" spc="-5" dirty="0">
                <a:latin typeface="Segoe Print"/>
                <a:cs typeface="Segoe Print"/>
              </a:rPr>
              <a:t>for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parabola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=-16y</a:t>
            </a:r>
            <a:endParaRPr sz="1300">
              <a:latin typeface="Segoe Print"/>
              <a:cs typeface="Segoe Print"/>
            </a:endParaRPr>
          </a:p>
          <a:p>
            <a:pPr marL="802005" marR="1004569" algn="ctr">
              <a:lnSpc>
                <a:spcPct val="158500"/>
              </a:lnSpc>
              <a:spcBef>
                <a:spcPts val="610"/>
              </a:spcBef>
              <a:tabLst>
                <a:tab pos="4710430" algn="l"/>
              </a:tabLst>
            </a:pPr>
            <a:r>
              <a:rPr sz="1300" b="1" spc="-5" dirty="0">
                <a:latin typeface="Segoe Print"/>
                <a:cs typeface="Segoe Print"/>
              </a:rPr>
              <a:t>/ W</a:t>
            </a:r>
            <a:r>
              <a:rPr sz="1300" b="1" dirty="0">
                <a:latin typeface="Segoe Print"/>
                <a:cs typeface="Segoe Print"/>
              </a:rPr>
              <a:t>it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spc="-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c</a:t>
            </a:r>
            <a:r>
              <a:rPr sz="1300" b="1" spc="-10" dirty="0">
                <a:latin typeface="Segoe Print"/>
                <a:cs typeface="Segoe Print"/>
              </a:rPr>
              <a:t>om</a:t>
            </a:r>
            <a:r>
              <a:rPr sz="1300" b="1" spc="-5" dirty="0">
                <a:latin typeface="Segoe Print"/>
                <a:cs typeface="Segoe Print"/>
              </a:rPr>
              <a:t>par</a:t>
            </a:r>
            <a:r>
              <a:rPr sz="1300" b="1" spc="5" dirty="0">
                <a:latin typeface="Segoe Print"/>
                <a:cs typeface="Segoe Print"/>
              </a:rPr>
              <a:t>i</a:t>
            </a:r>
            <a:r>
              <a:rPr sz="1300" b="1" dirty="0">
                <a:latin typeface="Segoe Print"/>
                <a:cs typeface="Segoe Print"/>
              </a:rPr>
              <a:t>n</a:t>
            </a:r>
            <a:r>
              <a:rPr sz="1300" b="1" spc="-5" dirty="0">
                <a:latin typeface="Segoe Print"/>
                <a:cs typeface="Segoe Print"/>
              </a:rPr>
              <a:t>g </a:t>
            </a:r>
            <a:r>
              <a:rPr sz="1300" b="1" spc="-10" dirty="0">
                <a:latin typeface="Segoe Print"/>
                <a:cs typeface="Segoe Print"/>
              </a:rPr>
              <a:t>wi</a:t>
            </a:r>
            <a:r>
              <a:rPr sz="1300" b="1" dirty="0">
                <a:latin typeface="Segoe Print"/>
                <a:cs typeface="Segoe Print"/>
              </a:rPr>
              <a:t>t</a:t>
            </a:r>
            <a:r>
              <a:rPr sz="1300" b="1" spc="-5" dirty="0">
                <a:latin typeface="Segoe Print"/>
                <a:cs typeface="Segoe Print"/>
              </a:rPr>
              <a:t>h</a:t>
            </a:r>
            <a:r>
              <a:rPr sz="1300" b="1" spc="1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89" baseline="30864" dirty="0">
                <a:latin typeface="Segoe Print"/>
                <a:cs typeface="Segoe Print"/>
              </a:rPr>
              <a:t>2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-4</a:t>
            </a:r>
            <a:r>
              <a:rPr sz="1300" b="1" dirty="0">
                <a:latin typeface="Segoe Print"/>
                <a:cs typeface="Segoe Print"/>
              </a:rPr>
              <a:t>p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spc="-15" dirty="0">
                <a:latin typeface="Cambria Math"/>
                <a:cs typeface="Cambria Math"/>
              </a:rPr>
              <a:t> </a:t>
            </a:r>
            <a:r>
              <a:rPr sz="1300" b="1" spc="-1110" dirty="0">
                <a:latin typeface="Cambria Math"/>
                <a:cs typeface="Cambria Math"/>
              </a:rPr>
              <a:t>⇒</a:t>
            </a:r>
            <a:r>
              <a:rPr sz="1300" b="1" spc="-5" dirty="0">
                <a:latin typeface="Segoe Print"/>
                <a:cs typeface="Segoe Print"/>
              </a:rPr>
              <a:t>4p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16</a:t>
            </a:r>
            <a:r>
              <a:rPr sz="1300" b="1" spc="-545" dirty="0">
                <a:latin typeface="Cambria Math"/>
                <a:cs typeface="Cambria Math"/>
              </a:rPr>
              <a:t>⇒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p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4  F(0,-P)=</a:t>
            </a:r>
            <a:r>
              <a:rPr sz="1950" b="1" spc="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0,-4</a:t>
            </a:r>
            <a:r>
              <a:rPr sz="1950" b="1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R="292100" algn="ctr">
              <a:lnSpc>
                <a:spcPct val="100000"/>
              </a:lnSpc>
              <a:tabLst>
                <a:tab pos="922655" algn="l"/>
                <a:tab pos="1238885" algn="l"/>
              </a:tabLst>
            </a:pPr>
            <a:r>
              <a:rPr sz="1300" b="1" spc="-5" dirty="0">
                <a:latin typeface="Segoe Print"/>
                <a:cs typeface="Segoe Print"/>
              </a:rPr>
              <a:t>Directrix	</a:t>
            </a:r>
            <a:r>
              <a:rPr sz="1300" b="1" spc="15" dirty="0">
                <a:latin typeface="Segoe Print"/>
                <a:cs typeface="Segoe Print"/>
              </a:rPr>
              <a:t>D:	</a:t>
            </a:r>
            <a:r>
              <a:rPr sz="1300" b="1" spc="-5" dirty="0">
                <a:latin typeface="Segoe Print"/>
                <a:cs typeface="Segoe Print"/>
              </a:rPr>
              <a:t>y=4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97865" y="7145527"/>
            <a:ext cx="365988" cy="15062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259586" y="7106919"/>
            <a:ext cx="604393" cy="25260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939289" y="7106284"/>
            <a:ext cx="737108" cy="195579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679195" y="7623809"/>
            <a:ext cx="2058670" cy="2152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vertex is</a:t>
            </a:r>
            <a:r>
              <a:rPr sz="1950" b="1" spc="44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h,k</a:t>
            </a:r>
            <a:r>
              <a:rPr sz="1950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</a:pPr>
            <a:r>
              <a:rPr sz="1300" b="1" u="heavy" spc="-3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</a:t>
            </a:r>
            <a:r>
              <a:rPr sz="1300" b="1" spc="-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</a:t>
            </a:r>
            <a:r>
              <a:rPr sz="1300" b="1" spc="-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axis</a:t>
            </a:r>
            <a:endParaRPr sz="1300">
              <a:latin typeface="Segoe Print"/>
              <a:cs typeface="Segoe Print"/>
            </a:endParaRPr>
          </a:p>
          <a:p>
            <a:pPr marL="567055" algn="ctr">
              <a:lnSpc>
                <a:spcPct val="100000"/>
              </a:lnSpc>
              <a:spcBef>
                <a:spcPts val="1080"/>
              </a:spcBef>
            </a:pPr>
            <a:r>
              <a:rPr sz="1300" b="1" spc="-5" dirty="0">
                <a:latin typeface="Segoe Print"/>
                <a:cs typeface="Segoe Print"/>
              </a:rPr>
              <a:t>Open </a:t>
            </a:r>
            <a:r>
              <a:rPr sz="1300" b="1" spc="-10" dirty="0">
                <a:latin typeface="Segoe Print"/>
                <a:cs typeface="Segoe Print"/>
              </a:rPr>
              <a:t>to the</a:t>
            </a:r>
            <a:r>
              <a:rPr sz="1300" b="1" spc="-6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right</a:t>
            </a:r>
            <a:endParaRPr sz="1300">
              <a:latin typeface="Segoe Print"/>
              <a:cs typeface="Segoe Print"/>
            </a:endParaRPr>
          </a:p>
          <a:p>
            <a:pPr marL="572770" algn="ctr">
              <a:lnSpc>
                <a:spcPct val="100000"/>
              </a:lnSpc>
              <a:spcBef>
                <a:spcPts val="1155"/>
              </a:spcBef>
            </a:pPr>
            <a:r>
              <a:rPr sz="1300" spc="300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y-k </a:t>
            </a:r>
            <a:r>
              <a:rPr sz="1350" b="1" baseline="55555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=4p</a:t>
            </a:r>
            <a:r>
              <a:rPr sz="1950" b="1" spc="30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</a:t>
            </a:r>
            <a:r>
              <a:rPr sz="1950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sz="1300" b="1" u="heavy" spc="-3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300" b="1" u="heavy" spc="-5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</a:t>
            </a:r>
            <a:r>
              <a:rPr sz="1300" b="1" spc="-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</a:t>
            </a:r>
            <a:r>
              <a:rPr sz="1300" b="1" spc="-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axis</a:t>
            </a:r>
            <a:endParaRPr sz="1300">
              <a:latin typeface="Segoe Print"/>
              <a:cs typeface="Segoe Print"/>
            </a:endParaRPr>
          </a:p>
          <a:p>
            <a:pPr marL="574040" algn="ctr">
              <a:lnSpc>
                <a:spcPct val="100000"/>
              </a:lnSpc>
              <a:spcBef>
                <a:spcPts val="335"/>
              </a:spcBef>
            </a:pPr>
            <a:r>
              <a:rPr sz="1300" b="1" spc="-5" dirty="0">
                <a:latin typeface="Segoe Print"/>
                <a:cs typeface="Segoe Print"/>
              </a:rPr>
              <a:t>Open</a:t>
            </a:r>
            <a:r>
              <a:rPr sz="1300" b="1" spc="-3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upward</a:t>
            </a:r>
            <a:endParaRPr sz="1300">
              <a:latin typeface="Segoe Print"/>
              <a:cs typeface="Segoe Print"/>
            </a:endParaRPr>
          </a:p>
          <a:p>
            <a:pPr marL="575945" algn="ctr">
              <a:lnSpc>
                <a:spcPct val="100000"/>
              </a:lnSpc>
              <a:spcBef>
                <a:spcPts val="819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=4p</a:t>
            </a:r>
            <a:r>
              <a:rPr sz="1300" b="1" spc="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y-k</a:t>
            </a:r>
            <a:r>
              <a:rPr sz="1300" spc="29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6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15180" y="8356853"/>
            <a:ext cx="1470025" cy="1419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604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Open </a:t>
            </a:r>
            <a:r>
              <a:rPr sz="1300" b="1" spc="-10" dirty="0">
                <a:latin typeface="Segoe Print"/>
                <a:cs typeface="Segoe Print"/>
              </a:rPr>
              <a:t>to the</a:t>
            </a:r>
            <a:r>
              <a:rPr sz="1300" b="1" spc="-7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left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1300" spc="300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y-k </a:t>
            </a:r>
            <a:r>
              <a:rPr sz="1350" b="1" baseline="55555" dirty="0">
                <a:latin typeface="Segoe Print"/>
                <a:cs typeface="Segoe Print"/>
              </a:rPr>
              <a:t>2 </a:t>
            </a:r>
            <a:r>
              <a:rPr sz="1300" b="1" spc="-10" dirty="0">
                <a:latin typeface="Segoe Print"/>
                <a:cs typeface="Segoe Print"/>
              </a:rPr>
              <a:t>=-4p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x-h</a:t>
            </a:r>
            <a:r>
              <a:rPr sz="1950" spc="375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50">
              <a:latin typeface="Times New Roman"/>
              <a:cs typeface="Times New Roman"/>
            </a:endParaRPr>
          </a:p>
          <a:p>
            <a:pPr marL="40005">
              <a:lnSpc>
                <a:spcPct val="100000"/>
              </a:lnSpc>
            </a:pPr>
            <a:r>
              <a:rPr sz="1300" b="1" spc="-5" dirty="0">
                <a:latin typeface="Segoe Print"/>
                <a:cs typeface="Segoe Print"/>
              </a:rPr>
              <a:t>Open</a:t>
            </a:r>
            <a:r>
              <a:rPr sz="1300" b="1" spc="-5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downward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1950" spc="375" baseline="2136" dirty="0">
                <a:latin typeface="Cambria Math"/>
                <a:cs typeface="Cambria Math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10" dirty="0">
                <a:latin typeface="Segoe Print"/>
                <a:cs typeface="Segoe Print"/>
              </a:rPr>
              <a:t>=-4p</a:t>
            </a:r>
            <a:r>
              <a:rPr sz="1300" b="1" spc="4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y-k</a:t>
            </a:r>
            <a:r>
              <a:rPr sz="1300" spc="29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93851" y="2404617"/>
            <a:ext cx="7766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Segoe Print"/>
                <a:cs typeface="Segoe Print"/>
              </a:rPr>
              <a:t>x</a:t>
            </a:r>
            <a:r>
              <a:rPr sz="1725" spc="104" baseline="28985" dirty="0">
                <a:latin typeface="Segoe Print"/>
                <a:cs typeface="Segoe Print"/>
              </a:rPr>
              <a:t>2</a:t>
            </a:r>
            <a:r>
              <a:rPr sz="1600" spc="-10" dirty="0">
                <a:latin typeface="Segoe Print"/>
                <a:cs typeface="Segoe Print"/>
              </a:rPr>
              <a:t>=4</a:t>
            </a:r>
            <a:r>
              <a:rPr sz="1600" spc="-5" dirty="0">
                <a:latin typeface="Segoe Print"/>
                <a:cs typeface="Segoe Print"/>
              </a:rPr>
              <a:t>py</a:t>
            </a:r>
            <a:endParaRPr sz="1600">
              <a:latin typeface="Segoe Print"/>
              <a:cs typeface="Segoe Prin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07078" y="2364993"/>
            <a:ext cx="95059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Segoe Print"/>
                <a:cs typeface="Segoe Print"/>
              </a:rPr>
              <a:t>x</a:t>
            </a:r>
            <a:r>
              <a:rPr sz="1725" baseline="28985" dirty="0">
                <a:latin typeface="Segoe Print"/>
                <a:cs typeface="Segoe Print"/>
              </a:rPr>
              <a:t>2</a:t>
            </a:r>
            <a:r>
              <a:rPr sz="1725" spc="-157" baseline="28985" dirty="0">
                <a:latin typeface="Segoe Print"/>
                <a:cs typeface="Segoe Print"/>
              </a:rPr>
              <a:t> </a:t>
            </a:r>
            <a:r>
              <a:rPr sz="1600" spc="-10" dirty="0">
                <a:latin typeface="Segoe Print"/>
                <a:cs typeface="Segoe Print"/>
              </a:rPr>
              <a:t>=-4py</a:t>
            </a:r>
            <a:endParaRPr sz="16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290" y="196595"/>
            <a:ext cx="6958533" cy="102526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86816" y="422554"/>
            <a:ext cx="238823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7000"/>
              </a:lnSpc>
              <a:spcBef>
                <a:spcPts val="100"/>
              </a:spcBef>
            </a:pPr>
            <a:r>
              <a:rPr sz="1000" b="1" spc="-5" dirty="0">
                <a:latin typeface="Segoe Print"/>
                <a:cs typeface="Segoe Print"/>
              </a:rPr>
              <a:t>University of Diyala / College of Eng.  Civil Engineering Department.</a:t>
            </a:r>
            <a:endParaRPr sz="10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1000" b="1" spc="-5" dirty="0">
                <a:latin typeface="Segoe Print"/>
                <a:cs typeface="Segoe Print"/>
              </a:rPr>
              <a:t>Class: 1</a:t>
            </a:r>
            <a:r>
              <a:rPr sz="975" b="1" spc="-7" baseline="25641" dirty="0">
                <a:latin typeface="Segoe Print"/>
                <a:cs typeface="Segoe Print"/>
              </a:rPr>
              <a:t>st </a:t>
            </a:r>
            <a:r>
              <a:rPr sz="1000" b="1" spc="-5" dirty="0">
                <a:latin typeface="Segoe Print"/>
                <a:cs typeface="Segoe Print"/>
              </a:rPr>
              <a:t>year /Mathematics</a:t>
            </a:r>
            <a:r>
              <a:rPr sz="1000" b="1" spc="-125" dirty="0">
                <a:latin typeface="Segoe Print"/>
                <a:cs typeface="Segoe Print"/>
              </a:rPr>
              <a:t> </a:t>
            </a:r>
            <a:r>
              <a:rPr sz="1000" b="1" spc="-5" dirty="0">
                <a:latin typeface="Segoe Print"/>
                <a:cs typeface="Segoe Print"/>
              </a:rPr>
              <a:t>I</a:t>
            </a:r>
            <a:endParaRPr sz="1000">
              <a:latin typeface="Segoe Print"/>
              <a:cs typeface="Segoe Prin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65137" y="123850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65137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8790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5140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8790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5137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5137" y="364743"/>
            <a:ext cx="6229350" cy="0"/>
          </a:xfrm>
          <a:custGeom>
            <a:avLst/>
            <a:gdLst/>
            <a:ahLst/>
            <a:cxnLst/>
            <a:rect l="l" t="t" r="r" b="b"/>
            <a:pathLst>
              <a:path w="6229350">
                <a:moveTo>
                  <a:pt x="0" y="0"/>
                </a:moveTo>
                <a:lnTo>
                  <a:pt x="6228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81165" y="11584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81165" y="11521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873875" y="457453"/>
            <a:ext cx="0" cy="688340"/>
          </a:xfrm>
          <a:custGeom>
            <a:avLst/>
            <a:gdLst/>
            <a:ahLst/>
            <a:cxnLst/>
            <a:rect l="l" t="t" r="r" b="b"/>
            <a:pathLst>
              <a:path h="688340">
                <a:moveTo>
                  <a:pt x="0" y="0"/>
                </a:moveTo>
                <a:lnTo>
                  <a:pt x="0" y="688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781165" y="4511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781165" y="3710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90537" y="120675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90537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4190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16890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04190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4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0537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0537" y="396493"/>
            <a:ext cx="6178550" cy="0"/>
          </a:xfrm>
          <a:custGeom>
            <a:avLst/>
            <a:gdLst/>
            <a:ahLst/>
            <a:cxnLst/>
            <a:rect l="l" t="t" r="r" b="b"/>
            <a:pathLst>
              <a:path w="6178550">
                <a:moveTo>
                  <a:pt x="0" y="0"/>
                </a:moveTo>
                <a:lnTo>
                  <a:pt x="617792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743065" y="11330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743065" y="112039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842125" y="495553"/>
            <a:ext cx="0" cy="612140"/>
          </a:xfrm>
          <a:custGeom>
            <a:avLst/>
            <a:gdLst/>
            <a:ahLst/>
            <a:cxnLst/>
            <a:rect l="l" t="t" r="r" b="b"/>
            <a:pathLst>
              <a:path h="612140">
                <a:moveTo>
                  <a:pt x="0" y="0"/>
                </a:moveTo>
                <a:lnTo>
                  <a:pt x="0" y="61214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43065" y="482853"/>
            <a:ext cx="111760" cy="0"/>
          </a:xfrm>
          <a:custGeom>
            <a:avLst/>
            <a:gdLst/>
            <a:ahLst/>
            <a:cxnLst/>
            <a:rect l="l" t="t" r="r" b="b"/>
            <a:pathLst>
              <a:path w="111759">
                <a:moveTo>
                  <a:pt x="0" y="0"/>
                </a:moveTo>
                <a:lnTo>
                  <a:pt x="11175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43065" y="409193"/>
            <a:ext cx="25400" cy="60960"/>
          </a:xfrm>
          <a:custGeom>
            <a:avLst/>
            <a:gdLst/>
            <a:ahLst/>
            <a:cxnLst/>
            <a:rect l="l" t="t" r="r" b="b"/>
            <a:pathLst>
              <a:path w="25400" h="60959">
                <a:moveTo>
                  <a:pt x="0" y="60959"/>
                </a:moveTo>
                <a:lnTo>
                  <a:pt x="25400" y="60959"/>
                </a:lnTo>
                <a:lnTo>
                  <a:pt x="25400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8637" y="117500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8637" y="10949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42290" y="108864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8640" y="520953"/>
            <a:ext cx="0" cy="561340"/>
          </a:xfrm>
          <a:custGeom>
            <a:avLst/>
            <a:gdLst/>
            <a:ahLst/>
            <a:cxnLst/>
            <a:rect l="l" t="t" r="r" b="b"/>
            <a:pathLst>
              <a:path h="561340">
                <a:moveTo>
                  <a:pt x="0" y="0"/>
                </a:moveTo>
                <a:lnTo>
                  <a:pt x="0" y="56134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42290" y="51460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904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28637" y="434593"/>
            <a:ext cx="12700" cy="73660"/>
          </a:xfrm>
          <a:custGeom>
            <a:avLst/>
            <a:gdLst/>
            <a:ahLst/>
            <a:cxnLst/>
            <a:rect l="l" t="t" r="r" b="b"/>
            <a:pathLst>
              <a:path w="12700" h="73659">
                <a:moveTo>
                  <a:pt x="0" y="73659"/>
                </a:moveTo>
                <a:lnTo>
                  <a:pt x="12700" y="73659"/>
                </a:lnTo>
                <a:lnTo>
                  <a:pt x="12700" y="0"/>
                </a:lnTo>
                <a:lnTo>
                  <a:pt x="0" y="0"/>
                </a:lnTo>
                <a:lnTo>
                  <a:pt x="0" y="736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8637" y="428243"/>
            <a:ext cx="6102350" cy="0"/>
          </a:xfrm>
          <a:custGeom>
            <a:avLst/>
            <a:gdLst/>
            <a:ahLst/>
            <a:cxnLst/>
            <a:rect l="l" t="t" r="r" b="b"/>
            <a:pathLst>
              <a:path w="6102350">
                <a:moveTo>
                  <a:pt x="0" y="0"/>
                </a:moveTo>
                <a:lnTo>
                  <a:pt x="61017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62575" y="434593"/>
            <a:ext cx="1454150" cy="7340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59472" y="1356042"/>
            <a:ext cx="716153" cy="2170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96277" y="2090737"/>
            <a:ext cx="716788" cy="1605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113657" y="1956561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87755" y="1127911"/>
            <a:ext cx="5912485" cy="117538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093470" marR="5080" indent="-1080770">
              <a:lnSpc>
                <a:spcPct val="128200"/>
              </a:lnSpc>
              <a:spcBef>
                <a:spcPts val="620"/>
              </a:spcBef>
              <a:tabLst>
                <a:tab pos="99123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 </a:t>
            </a:r>
            <a:r>
              <a:rPr sz="1300" b="1" spc="-10" dirty="0">
                <a:latin typeface="Segoe Print"/>
                <a:cs typeface="Segoe Print"/>
              </a:rPr>
              <a:t>Determine </a:t>
            </a:r>
            <a:r>
              <a:rPr sz="1300" b="1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coordinates of vertex, focus, and equation  of directrix for </a:t>
            </a:r>
            <a:r>
              <a:rPr sz="1300" b="1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parabola </a:t>
            </a:r>
            <a:r>
              <a:rPr sz="1300" b="1" spc="-10" dirty="0">
                <a:latin typeface="Segoe Print"/>
                <a:cs typeface="Segoe Print"/>
              </a:rPr>
              <a:t>y+1 </a:t>
            </a:r>
            <a:r>
              <a:rPr sz="1350" b="1" spc="7" baseline="55555" dirty="0">
                <a:latin typeface="Segoe Print"/>
                <a:cs typeface="Segoe Print"/>
              </a:rPr>
              <a:t>2</a:t>
            </a:r>
            <a:r>
              <a:rPr sz="1300" b="1" spc="5" dirty="0">
                <a:latin typeface="Segoe Print"/>
                <a:cs typeface="Segoe Print"/>
              </a:rPr>
              <a:t>=-12</a:t>
            </a:r>
            <a:r>
              <a:rPr sz="1300" b="1" spc="49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x-2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893444">
              <a:lnSpc>
                <a:spcPct val="100000"/>
              </a:lnSpc>
              <a:spcBef>
                <a:spcPts val="1285"/>
              </a:spcBef>
              <a:tabLst>
                <a:tab pos="1118870" algn="l"/>
                <a:tab pos="3075940" algn="l"/>
                <a:tab pos="3693795" algn="l"/>
              </a:tabLst>
            </a:pPr>
            <a:r>
              <a:rPr sz="1300" b="1" spc="-5" dirty="0">
                <a:latin typeface="Segoe Print"/>
                <a:cs typeface="Segoe Print"/>
              </a:rPr>
              <a:t>/	</a:t>
            </a:r>
            <a:r>
              <a:rPr sz="1300" b="1" dirty="0">
                <a:latin typeface="Segoe Print"/>
                <a:cs typeface="Segoe Print"/>
              </a:rPr>
              <a:t>with </a:t>
            </a:r>
            <a:r>
              <a:rPr sz="1300" b="1" spc="-5" dirty="0">
                <a:latin typeface="Segoe Print"/>
                <a:cs typeface="Segoe Print"/>
              </a:rPr>
              <a:t>comparing</a:t>
            </a:r>
            <a:r>
              <a:rPr sz="1300" b="1" spc="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with	y-k	</a:t>
            </a:r>
            <a:r>
              <a:rPr sz="1300" b="1" spc="-10" dirty="0">
                <a:latin typeface="Segoe Print"/>
                <a:cs typeface="Segoe Print"/>
              </a:rPr>
              <a:t>=-4p</a:t>
            </a:r>
            <a:r>
              <a:rPr sz="1300" b="1" spc="33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</a:t>
            </a:r>
            <a:r>
              <a:rPr sz="1300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25625" y="2372613"/>
            <a:ext cx="1627505" cy="984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73735">
              <a:lnSpc>
                <a:spcPct val="100000"/>
              </a:lnSpc>
              <a:spcBef>
                <a:spcPts val="95"/>
              </a:spcBef>
              <a:tabLst>
                <a:tab pos="1131570" algn="l"/>
              </a:tabLst>
            </a:pPr>
            <a:r>
              <a:rPr sz="1300" b="1" spc="-10" dirty="0">
                <a:latin typeface="Segoe Print"/>
                <a:cs typeface="Segoe Print"/>
              </a:rPr>
              <a:t>h=</a:t>
            </a:r>
            <a:r>
              <a:rPr sz="1300" b="1" spc="-5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,k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5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  <a:tabLst>
                <a:tab pos="796925" algn="l"/>
                <a:tab pos="1080770" algn="l"/>
              </a:tabLst>
            </a:pPr>
            <a:r>
              <a:rPr sz="1300" b="1" spc="-5" dirty="0">
                <a:latin typeface="Segoe Print"/>
                <a:cs typeface="Segoe Print"/>
              </a:rPr>
              <a:t>4p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12	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215" dirty="0">
                <a:latin typeface="Cambria Math"/>
                <a:cs typeface="Cambria Math"/>
              </a:rPr>
              <a:t>⇒</a:t>
            </a:r>
            <a:r>
              <a:rPr sz="1300" b="1" spc="-215" dirty="0">
                <a:latin typeface="Segoe Print"/>
                <a:cs typeface="Segoe Print"/>
              </a:rPr>
              <a:t>=3p</a:t>
            </a:r>
            <a:endParaRPr sz="1300">
              <a:latin typeface="Segoe Print"/>
              <a:cs typeface="Segoe Print"/>
            </a:endParaRPr>
          </a:p>
          <a:p>
            <a:pPr marL="862965">
              <a:lnSpc>
                <a:spcPct val="100000"/>
              </a:lnSpc>
              <a:spcBef>
                <a:spcPts val="1500"/>
              </a:spcBef>
            </a:pPr>
            <a:r>
              <a:rPr sz="1300" b="1" spc="-10" dirty="0">
                <a:latin typeface="Segoe Print"/>
                <a:cs typeface="Segoe Print"/>
              </a:rPr>
              <a:t>Directrix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974975" y="2372613"/>
            <a:ext cx="2814955" cy="984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95"/>
              </a:spcBef>
              <a:tabLst>
                <a:tab pos="615950" algn="l"/>
              </a:tabLst>
            </a:pP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75" dirty="0">
                <a:latin typeface="Segoe Print"/>
                <a:cs typeface="Segoe Print"/>
              </a:rPr>
              <a:t>vertice</a:t>
            </a:r>
            <a:r>
              <a:rPr sz="1950" b="1" spc="-112" baseline="2136" dirty="0">
                <a:latin typeface="Segoe Print"/>
                <a:cs typeface="Segoe Print"/>
              </a:rPr>
              <a:t> </a:t>
            </a:r>
            <a:r>
              <a:rPr sz="1300" b="1" spc="-240" dirty="0">
                <a:latin typeface="Segoe Print"/>
                <a:cs typeface="Segoe Print"/>
              </a:rPr>
              <a:t>hV,k</a:t>
            </a:r>
            <a:r>
              <a:rPr sz="1950" b="1" spc="-359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112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2,-1</a:t>
            </a:r>
            <a:r>
              <a:rPr sz="1950" b="1" spc="367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136525" marR="5080" indent="-124460">
              <a:lnSpc>
                <a:spcPts val="3060"/>
              </a:lnSpc>
              <a:spcBef>
                <a:spcPts val="220"/>
              </a:spcBef>
              <a:tabLst>
                <a:tab pos="451484" algn="l"/>
              </a:tabLst>
            </a:pPr>
            <a:r>
              <a:rPr sz="1300" b="1" spc="15" dirty="0">
                <a:latin typeface="Cambria Math"/>
                <a:cs typeface="Cambria Math"/>
              </a:rPr>
              <a:t>⇒ </a:t>
            </a:r>
            <a:r>
              <a:rPr sz="1300" b="1" spc="-90" dirty="0">
                <a:latin typeface="Segoe Print"/>
                <a:cs typeface="Segoe Print"/>
              </a:rPr>
              <a:t>focus(-Fp+h,k)=</a:t>
            </a:r>
            <a:r>
              <a:rPr sz="1950" b="1" spc="-13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-3+2,1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-1,1 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Segoe Print"/>
                <a:cs typeface="Segoe Print"/>
              </a:rPr>
              <a:t>D: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p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+h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45" dirty="0">
                <a:latin typeface="Segoe Print"/>
                <a:cs typeface="Segoe Print"/>
              </a:rPr>
              <a:t> </a:t>
            </a:r>
            <a:r>
              <a:rPr sz="1300" b="1" spc="-30" dirty="0">
                <a:latin typeface="Segoe Print"/>
                <a:cs typeface="Segoe Print"/>
              </a:rPr>
              <a:t>3+2</a:t>
            </a:r>
            <a:r>
              <a:rPr sz="1300" b="1" spc="-30" dirty="0">
                <a:latin typeface="Cambria Math"/>
                <a:cs typeface="Cambria Math"/>
              </a:rPr>
              <a:t>⇒</a:t>
            </a:r>
            <a:r>
              <a:rPr sz="1300" b="1" spc="-30" dirty="0">
                <a:latin typeface="Segoe Print"/>
                <a:cs typeface="Segoe Print"/>
              </a:rPr>
              <a:t>=</a:t>
            </a:r>
            <a:r>
              <a:rPr sz="1300" b="1" spc="-285" dirty="0">
                <a:latin typeface="Segoe Print"/>
                <a:cs typeface="Segoe Print"/>
              </a:rPr>
              <a:t> </a:t>
            </a:r>
            <a:r>
              <a:rPr sz="1300" b="1" spc="-330" dirty="0">
                <a:latin typeface="Segoe Print"/>
                <a:cs typeface="Segoe Print"/>
              </a:rPr>
              <a:t>x5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950912" y="3469957"/>
            <a:ext cx="716152" cy="2164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79195" y="3242081"/>
            <a:ext cx="6054725" cy="814069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3175" marR="5080" indent="-1261110">
              <a:lnSpc>
                <a:spcPct val="128200"/>
              </a:lnSpc>
              <a:spcBef>
                <a:spcPts val="620"/>
              </a:spcBef>
              <a:tabLst>
                <a:tab pos="991235" algn="l"/>
                <a:tab pos="1235075" algn="l"/>
                <a:tab pos="3815715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	</a:t>
            </a:r>
            <a:r>
              <a:rPr sz="1300" b="1" spc="-10" dirty="0">
                <a:latin typeface="Segoe Print"/>
                <a:cs typeface="Segoe Print"/>
              </a:rPr>
              <a:t>Determine </a:t>
            </a:r>
            <a:r>
              <a:rPr sz="1300" b="1" spc="-5" dirty="0">
                <a:latin typeface="Segoe Print"/>
                <a:cs typeface="Segoe Print"/>
              </a:rPr>
              <a:t>the coordinates of vertex, focus, </a:t>
            </a:r>
            <a:r>
              <a:rPr sz="1300" b="1" spc="-10" dirty="0">
                <a:latin typeface="Segoe Print"/>
                <a:cs typeface="Segoe Print"/>
              </a:rPr>
              <a:t>and </a:t>
            </a:r>
            <a:r>
              <a:rPr sz="1300" b="1" spc="-5" dirty="0">
                <a:latin typeface="Segoe Print"/>
                <a:cs typeface="Segoe Print"/>
              </a:rPr>
              <a:t>equation  of directrix for</a:t>
            </a:r>
            <a:r>
              <a:rPr sz="1300" b="1" spc="25" dirty="0">
                <a:latin typeface="Segoe Print"/>
                <a:cs typeface="Segoe Print"/>
              </a:rPr>
              <a:t> </a:t>
            </a:r>
            <a:r>
              <a:rPr sz="1300" b="1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parabola	</a:t>
            </a:r>
            <a:r>
              <a:rPr sz="1300" b="1" dirty="0">
                <a:latin typeface="Segoe Print"/>
                <a:cs typeface="Segoe Print"/>
              </a:rPr>
              <a:t>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+4x-10y+34=0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96277" y="4136072"/>
            <a:ext cx="716788" cy="1598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1468882" y="4125595"/>
            <a:ext cx="120014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/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75561" y="4498974"/>
            <a:ext cx="18999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03400" algn="l"/>
              </a:tabLst>
            </a:pPr>
            <a:r>
              <a:rPr sz="900" b="1" dirty="0">
                <a:latin typeface="Segoe Print"/>
                <a:cs typeface="Segoe Print"/>
              </a:rPr>
              <a:t>2	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62780" y="4620895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487169" y="4509642"/>
            <a:ext cx="404939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2255" algn="l"/>
                <a:tab pos="1803400" algn="l"/>
                <a:tab pos="2844800" algn="l"/>
              </a:tabLst>
            </a:pPr>
            <a:r>
              <a:rPr sz="1300" b="1" spc="-5" dirty="0">
                <a:latin typeface="Segoe Print"/>
                <a:cs typeface="Segoe Print"/>
              </a:rPr>
              <a:t>x </a:t>
            </a:r>
            <a:r>
              <a:rPr sz="1300" b="1" spc="-10" dirty="0">
                <a:latin typeface="Segoe Print"/>
                <a:cs typeface="Segoe Print"/>
              </a:rPr>
              <a:t>+4x</a:t>
            </a:r>
            <a:r>
              <a:rPr sz="1300" b="1" spc="-2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10y-34	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20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+4x+	=10y-34+</a:t>
            </a:r>
            <a:r>
              <a:rPr sz="1300" b="1" spc="285" dirty="0">
                <a:latin typeface="Segoe Print"/>
                <a:cs typeface="Segoe Print"/>
              </a:rPr>
              <a:t> </a:t>
            </a:r>
            <a:r>
              <a:rPr sz="1950" b="1" baseline="-38461" dirty="0">
                <a:latin typeface="Segoe Print"/>
                <a:cs typeface="Segoe Print"/>
              </a:rPr>
              <a:t>2</a:t>
            </a:r>
            <a:r>
              <a:rPr sz="1300" spc="35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62780" y="4306951"/>
            <a:ext cx="16560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58265" algn="l"/>
              </a:tabLst>
            </a:pPr>
            <a:r>
              <a:rPr sz="1950" b="1" u="sng" spc="-7" baseline="-2564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4</a:t>
            </a:r>
            <a:r>
              <a:rPr sz="1950" b="1" spc="179" baseline="-25641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2	</a:t>
            </a:r>
            <a:r>
              <a:rPr sz="1950" b="1" u="sng" spc="-7" baseline="-2564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4</a:t>
            </a:r>
            <a:r>
              <a:rPr sz="1950" b="1" spc="52" baseline="-25641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9195" y="4873878"/>
            <a:ext cx="5412105" cy="1462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2900" algn="ctr">
              <a:lnSpc>
                <a:spcPct val="100000"/>
              </a:lnSpc>
              <a:spcBef>
                <a:spcPts val="95"/>
              </a:spcBef>
              <a:tabLst>
                <a:tab pos="2342515" algn="l"/>
              </a:tabLst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2 </a:t>
            </a:r>
            <a:r>
              <a:rPr sz="1300" b="1" spc="-10" dirty="0">
                <a:latin typeface="Segoe Print"/>
                <a:cs typeface="Segoe Print"/>
              </a:rPr>
              <a:t>+4x+4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10y-30</a:t>
            </a:r>
            <a:r>
              <a:rPr sz="1300" b="1" spc="55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10" dirty="0">
                <a:latin typeface="Segoe Print"/>
                <a:cs typeface="Segoe Print"/>
              </a:rPr>
              <a:t>x+2</a:t>
            </a:r>
            <a:r>
              <a:rPr sz="1950" b="1" spc="-15" baseline="2136" dirty="0">
                <a:latin typeface="Segoe Print"/>
                <a:cs typeface="Segoe Print"/>
              </a:rPr>
              <a:t> </a:t>
            </a:r>
            <a:r>
              <a:rPr sz="1350" b="1" baseline="30864" dirty="0">
                <a:latin typeface="Segoe Print"/>
                <a:cs typeface="Segoe Print"/>
              </a:rPr>
              <a:t>2 </a:t>
            </a:r>
            <a:r>
              <a:rPr sz="1300" b="1" spc="-5" dirty="0">
                <a:latin typeface="Segoe Print"/>
                <a:cs typeface="Segoe Print"/>
              </a:rPr>
              <a:t>=10</a:t>
            </a:r>
            <a:r>
              <a:rPr sz="1300" b="1" spc="36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y-3</a:t>
            </a:r>
            <a:r>
              <a:rPr sz="1300" spc="29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R="685165" algn="ctr">
              <a:lnSpc>
                <a:spcPts val="1025"/>
              </a:lnSpc>
              <a:spcBef>
                <a:spcPts val="869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05"/>
              </a:lnSpc>
              <a:tabLst>
                <a:tab pos="2471420" algn="l"/>
              </a:tabLst>
            </a:pPr>
            <a:r>
              <a:rPr sz="1300" b="1" spc="-5" dirty="0">
                <a:latin typeface="Segoe Print"/>
                <a:cs typeface="Segoe Print"/>
              </a:rPr>
              <a:t>With comparing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with </a:t>
            </a:r>
            <a:r>
              <a:rPr sz="1300" b="1" spc="16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	</a:t>
            </a:r>
            <a:r>
              <a:rPr sz="1300" b="1" spc="-5" dirty="0">
                <a:latin typeface="Segoe Print"/>
                <a:cs typeface="Segoe Print"/>
              </a:rPr>
              <a:t>= 4p</a:t>
            </a:r>
            <a:r>
              <a:rPr sz="1300" b="1" spc="8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y-k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342900" algn="ctr">
              <a:lnSpc>
                <a:spcPct val="100000"/>
              </a:lnSpc>
              <a:spcBef>
                <a:spcPts val="994"/>
              </a:spcBef>
              <a:tabLst>
                <a:tab pos="906144" algn="l"/>
                <a:tab pos="1451610" algn="l"/>
                <a:tab pos="1971039" algn="l"/>
              </a:tabLst>
            </a:pPr>
            <a:r>
              <a:rPr sz="1300" b="1" spc="-5" dirty="0">
                <a:latin typeface="Segoe Print"/>
                <a:cs typeface="Segoe Print"/>
              </a:rPr>
              <a:t>h=-2	,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k=3	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85" dirty="0">
                <a:latin typeface="Segoe Print"/>
                <a:cs typeface="Segoe Print"/>
              </a:rPr>
              <a:t>vertxe</a:t>
            </a:r>
            <a:r>
              <a:rPr sz="1950" b="1" spc="-127" baseline="2136" dirty="0">
                <a:latin typeface="Segoe Print"/>
                <a:cs typeface="Segoe Print"/>
              </a:rPr>
              <a:t> </a:t>
            </a:r>
            <a:r>
              <a:rPr sz="1300" b="1" spc="-240" dirty="0">
                <a:latin typeface="Segoe Print"/>
                <a:cs typeface="Segoe Print"/>
              </a:rPr>
              <a:t>hV,k</a:t>
            </a:r>
            <a:r>
              <a:rPr sz="1950" b="1" spc="-359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950" b="1" spc="127" baseline="2136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-2,3</a:t>
            </a:r>
            <a:r>
              <a:rPr sz="1950" b="1" spc="382" baseline="2136" dirty="0">
                <a:latin typeface="Cambria Math"/>
                <a:cs typeface="Cambria Math"/>
              </a:rPr>
              <a:t> </a:t>
            </a:r>
            <a:endParaRPr sz="1950" baseline="2136">
              <a:latin typeface="Cambria Math"/>
              <a:cs typeface="Cambria Math"/>
            </a:endParaRPr>
          </a:p>
          <a:p>
            <a:pPr marL="342900" algn="ctr">
              <a:lnSpc>
                <a:spcPts val="1220"/>
              </a:lnSpc>
              <a:spcBef>
                <a:spcPts val="1370"/>
              </a:spcBef>
              <a:tabLst>
                <a:tab pos="1057275" algn="l"/>
                <a:tab pos="2047239" algn="l"/>
                <a:tab pos="2402205" algn="l"/>
              </a:tabLst>
            </a:pPr>
            <a:r>
              <a:rPr sz="1300" b="1" spc="-5" dirty="0">
                <a:latin typeface="Segoe Print"/>
                <a:cs typeface="Segoe Print"/>
              </a:rPr>
              <a:t>4p=10	</a:t>
            </a:r>
            <a:r>
              <a:rPr sz="1300" b="1" spc="15" dirty="0">
                <a:latin typeface="Cambria Math"/>
                <a:cs typeface="Cambria Math"/>
              </a:rPr>
              <a:t>⇒ </a:t>
            </a:r>
            <a:r>
              <a:rPr sz="1300" b="1" spc="245" dirty="0">
                <a:latin typeface="Cambria Math"/>
                <a:cs typeface="Cambria Math"/>
              </a:rPr>
              <a:t> </a:t>
            </a:r>
            <a:r>
              <a:rPr sz="1300" b="1" spc="-160" dirty="0">
                <a:latin typeface="Cambria Math"/>
                <a:cs typeface="Cambria Math"/>
              </a:rPr>
              <a:t>⇒</a:t>
            </a:r>
            <a:r>
              <a:rPr sz="1300" b="1" spc="-160" dirty="0">
                <a:latin typeface="Segoe Print"/>
                <a:cs typeface="Segoe Print"/>
              </a:rPr>
              <a:t>=p</a:t>
            </a:r>
            <a:r>
              <a:rPr sz="1950" b="1" u="sng" spc="-240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240" baseline="42735" dirty="0">
                <a:latin typeface="Segoe Print"/>
                <a:cs typeface="Segoe Print"/>
              </a:rPr>
              <a:t>	</a:t>
            </a:r>
            <a:r>
              <a:rPr sz="1300" b="1" dirty="0">
                <a:latin typeface="Cambria Math"/>
                <a:cs typeface="Cambria Math"/>
              </a:rPr>
              <a:t>,	</a:t>
            </a:r>
            <a:r>
              <a:rPr sz="1300" b="1" spc="15" dirty="0">
                <a:latin typeface="Cambria Math"/>
                <a:cs typeface="Cambria Math"/>
              </a:rPr>
              <a:t>⇒ </a:t>
            </a:r>
            <a:r>
              <a:rPr sz="1300" b="1" spc="-114" dirty="0">
                <a:latin typeface="Segoe Print"/>
                <a:cs typeface="Segoe Print"/>
              </a:rPr>
              <a:t>focu(shF,p+k)= </a:t>
            </a:r>
            <a:r>
              <a:rPr sz="1300" b="1" spc="-5" dirty="0">
                <a:latin typeface="Segoe Print"/>
                <a:cs typeface="Segoe Print"/>
              </a:rPr>
              <a:t>-2,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+3 </a:t>
            </a:r>
            <a:r>
              <a:rPr sz="1300" b="1" spc="-5" dirty="0">
                <a:latin typeface="Segoe Print"/>
                <a:cs typeface="Segoe Print"/>
              </a:rPr>
              <a:t>= -2,</a:t>
            </a:r>
            <a:r>
              <a:rPr sz="1300" b="1" spc="-19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11</a:t>
            </a:r>
            <a:r>
              <a:rPr sz="1300" b="1" spc="35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588770">
              <a:lnSpc>
                <a:spcPts val="1220"/>
              </a:lnSpc>
              <a:tabLst>
                <a:tab pos="4086860" algn="l"/>
                <a:tab pos="5135880" algn="l"/>
              </a:tabLst>
            </a:pPr>
            <a:r>
              <a:rPr sz="1300" b="1" spc="-5" dirty="0">
                <a:latin typeface="Segoe Print"/>
                <a:cs typeface="Segoe Print"/>
              </a:rPr>
              <a:t>2	2	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130298" y="6457569"/>
            <a:ext cx="28575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5355" algn="l"/>
                <a:tab pos="1251585" algn="l"/>
              </a:tabLst>
            </a:pPr>
            <a:r>
              <a:rPr sz="1300" b="1" spc="-5" dirty="0">
                <a:latin typeface="Segoe Print"/>
                <a:cs typeface="Segoe Print"/>
              </a:rPr>
              <a:t>Directrix	</a:t>
            </a:r>
            <a:r>
              <a:rPr sz="1300" b="1" spc="15" dirty="0">
                <a:latin typeface="Segoe Print"/>
                <a:cs typeface="Segoe Print"/>
              </a:rPr>
              <a:t>D:	</a:t>
            </a:r>
            <a:r>
              <a:rPr sz="1300" b="1" spc="-5" dirty="0">
                <a:latin typeface="Segoe Print"/>
                <a:cs typeface="Segoe Print"/>
              </a:rPr>
              <a:t>y=-p+k</a:t>
            </a:r>
            <a:r>
              <a:rPr sz="1300" b="1" spc="-254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=-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472" baseline="42735" dirty="0">
                <a:latin typeface="Segoe Print"/>
                <a:cs typeface="Segoe Print"/>
              </a:rPr>
              <a:t> </a:t>
            </a:r>
            <a:r>
              <a:rPr sz="1300" b="1" spc="-90" dirty="0">
                <a:latin typeface="Segoe Print"/>
                <a:cs typeface="Segoe Print"/>
              </a:rPr>
              <a:t>+3</a:t>
            </a:r>
            <a:r>
              <a:rPr sz="1300" b="1" spc="-90" dirty="0">
                <a:latin typeface="Cambria Math"/>
                <a:cs typeface="Cambria Math"/>
              </a:rPr>
              <a:t>⇒</a:t>
            </a:r>
            <a:r>
              <a:rPr sz="1300" b="1" spc="-90" dirty="0">
                <a:latin typeface="Segoe Print"/>
                <a:cs typeface="Segoe Print"/>
              </a:rPr>
              <a:t>=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spc="-547" baseline="42735" dirty="0">
                <a:latin typeface="Segoe Print"/>
                <a:cs typeface="Segoe Print"/>
              </a:rPr>
              <a:t>1</a:t>
            </a:r>
            <a:r>
              <a:rPr sz="1300" b="1" spc="-365" dirty="0">
                <a:latin typeface="Segoe Print"/>
                <a:cs typeface="Segoe Print"/>
              </a:rPr>
              <a:t>y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246245" y="6568820"/>
            <a:ext cx="73533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980" algn="l"/>
              </a:tabLst>
            </a:pPr>
            <a:r>
              <a:rPr sz="1300" b="1" spc="-5" dirty="0">
                <a:latin typeface="Segoe Print"/>
                <a:cs typeface="Segoe Print"/>
              </a:rPr>
              <a:t>2	2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848733" y="6586854"/>
            <a:ext cx="120650" cy="0"/>
          </a:xfrm>
          <a:custGeom>
            <a:avLst/>
            <a:gdLst/>
            <a:ahLst/>
            <a:cxnLst/>
            <a:rect l="l" t="t" r="r" b="b"/>
            <a:pathLst>
              <a:path w="120650">
                <a:moveTo>
                  <a:pt x="0" y="0"/>
                </a:moveTo>
                <a:lnTo>
                  <a:pt x="12039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50899" y="6778307"/>
            <a:ext cx="716165" cy="2170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679195" y="6545774"/>
            <a:ext cx="5659755" cy="82232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308225" marR="5080" indent="-2296160">
              <a:lnSpc>
                <a:spcPct val="129099"/>
              </a:lnSpc>
              <a:spcBef>
                <a:spcPts val="635"/>
              </a:spcBef>
              <a:tabLst>
                <a:tab pos="991235" algn="l"/>
                <a:tab pos="1216660" algn="l"/>
              </a:tabLst>
            </a:pPr>
            <a:r>
              <a:rPr sz="2200" b="1" dirty="0">
                <a:latin typeface="Wingdings"/>
                <a:cs typeface="Wingdings"/>
              </a:rPr>
              <a:t>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Wingdings"/>
                <a:cs typeface="Wingdings"/>
              </a:rPr>
              <a:t></a:t>
            </a:r>
            <a:r>
              <a:rPr sz="1300" b="1" spc="-5" dirty="0">
                <a:latin typeface="Segoe Print"/>
                <a:cs typeface="Segoe Print"/>
              </a:rPr>
              <a:t>/	Determine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coordinates of vertex for </a:t>
            </a:r>
            <a:r>
              <a:rPr sz="1300" b="1" spc="-10" dirty="0">
                <a:latin typeface="Segoe Print"/>
                <a:cs typeface="Segoe Print"/>
              </a:rPr>
              <a:t>the </a:t>
            </a:r>
            <a:r>
              <a:rPr sz="1300" b="1" spc="-5" dirty="0">
                <a:latin typeface="Segoe Print"/>
                <a:cs typeface="Segoe Print"/>
              </a:rPr>
              <a:t>parabola  </a:t>
            </a:r>
            <a:r>
              <a:rPr sz="1300" b="1" dirty="0">
                <a:latin typeface="Segoe Print"/>
                <a:cs typeface="Segoe Print"/>
              </a:rPr>
              <a:t>3y=4x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00" b="1" dirty="0">
                <a:latin typeface="Segoe Print"/>
                <a:cs typeface="Segoe Print"/>
              </a:rPr>
              <a:t>+4x+5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96277" y="7516177"/>
            <a:ext cx="716788" cy="1605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1468882" y="7506461"/>
            <a:ext cx="48190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4800" algn="l"/>
                <a:tab pos="2134235" algn="l"/>
                <a:tab pos="4591685" algn="l"/>
              </a:tabLst>
            </a:pPr>
            <a:r>
              <a:rPr sz="1300" b="1" spc="-5" dirty="0">
                <a:latin typeface="Segoe Print"/>
                <a:cs typeface="Segoe Print"/>
              </a:rPr>
              <a:t>/	3y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4x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50" b="1" spc="-15" baseline="3086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4x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5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  </a:t>
            </a:r>
            <a:r>
              <a:rPr sz="1300" b="1" spc="120" dirty="0">
                <a:latin typeface="Cambria Math"/>
                <a:cs typeface="Cambria Math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</a:t>
            </a:r>
            <a:r>
              <a:rPr sz="1300" b="1" dirty="0">
                <a:latin typeface="Cambria Math"/>
                <a:cs typeface="Cambria Math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4x</a:t>
            </a:r>
            <a:r>
              <a:rPr sz="1350" b="1" baseline="30864" dirty="0">
                <a:latin typeface="Segoe Print"/>
                <a:cs typeface="Segoe Print"/>
              </a:rPr>
              <a:t>2</a:t>
            </a:r>
            <a:r>
              <a:rPr sz="1350" b="1" spc="-30" baseline="30864" dirty="0">
                <a:latin typeface="Segoe Print"/>
                <a:cs typeface="Segoe Print"/>
              </a:rPr>
              <a:t> </a:t>
            </a:r>
            <a:r>
              <a:rPr sz="1300" b="1" spc="-15" dirty="0">
                <a:latin typeface="Segoe Print"/>
                <a:cs typeface="Segoe Print"/>
              </a:rPr>
              <a:t>+</a:t>
            </a:r>
            <a:r>
              <a:rPr sz="1300" b="1" spc="-5" dirty="0">
                <a:latin typeface="Segoe Print"/>
                <a:cs typeface="Segoe Print"/>
              </a:rPr>
              <a:t>4x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=</a:t>
            </a:r>
            <a:r>
              <a:rPr sz="1300" b="1" spc="-5" dirty="0">
                <a:latin typeface="Segoe Print"/>
                <a:cs typeface="Segoe Print"/>
              </a:rPr>
              <a:t>3y</a:t>
            </a:r>
            <a:r>
              <a:rPr sz="1300" b="1" spc="-10" dirty="0">
                <a:latin typeface="Segoe Print"/>
                <a:cs typeface="Segoe Print"/>
              </a:rPr>
              <a:t>-</a:t>
            </a:r>
            <a:r>
              <a:rPr sz="1300" b="1" spc="-5" dirty="0">
                <a:latin typeface="Segoe Print"/>
                <a:cs typeface="Segoe Print"/>
              </a:rPr>
              <a:t>5</a:t>
            </a:r>
            <a:r>
              <a:rPr sz="1300" b="1" dirty="0">
                <a:latin typeface="Segoe Print"/>
                <a:cs typeface="Segoe Print"/>
              </a:rPr>
              <a:t>	</a:t>
            </a:r>
            <a:r>
              <a:rPr sz="1300" b="1" spc="-10" dirty="0">
                <a:latin typeface="Segoe Print"/>
                <a:cs typeface="Segoe Print"/>
              </a:rPr>
              <a:t>÷</a:t>
            </a:r>
            <a:r>
              <a:rPr sz="1300" b="1" spc="-5" dirty="0">
                <a:latin typeface="Segoe Print"/>
                <a:cs typeface="Segoe Print"/>
              </a:rPr>
              <a:t>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66268" y="10103172"/>
            <a:ext cx="247650" cy="257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64"/>
              </a:lnSpc>
            </a:pPr>
            <a:fld id="{81D60167-4931-47E6-BA6A-407CBD079E47}" type="slidenum">
              <a:rPr sz="1400" spc="65" dirty="0">
                <a:latin typeface="Calibri"/>
                <a:cs typeface="Calibri"/>
              </a:rPr>
              <a:t>7</a:t>
            </a:fld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423286" y="7997190"/>
            <a:ext cx="5238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0525" algn="l"/>
              </a:tabLst>
            </a:pPr>
            <a:r>
              <a:rPr sz="1300" b="1" spc="-5" dirty="0">
                <a:latin typeface="Segoe Print"/>
                <a:cs typeface="Segoe Print"/>
              </a:rPr>
              <a:t>4	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860550" y="7885938"/>
            <a:ext cx="33223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50" b="1" spc="-7" baseline="30864" dirty="0">
                <a:latin typeface="Segoe Print"/>
                <a:cs typeface="Segoe Print"/>
              </a:rPr>
              <a:t>2</a:t>
            </a:r>
            <a:r>
              <a:rPr sz="1350" b="1" spc="-37" baseline="3086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+x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370" dirty="0">
                <a:latin typeface="Cambria Math"/>
                <a:cs typeface="Cambria Math"/>
              </a:rPr>
              <a:t>⇒</a:t>
            </a:r>
            <a:r>
              <a:rPr sz="1300" b="1" spc="-370" dirty="0">
                <a:latin typeface="Segoe Print"/>
                <a:cs typeface="Segoe Print"/>
              </a:rPr>
              <a:t>x</a:t>
            </a:r>
            <a:r>
              <a:rPr sz="1350" b="1" spc="-555" baseline="30864" dirty="0">
                <a:latin typeface="Segoe Print"/>
                <a:cs typeface="Segoe Print"/>
              </a:rPr>
              <a:t>2</a:t>
            </a:r>
            <a:r>
              <a:rPr sz="1350" b="1" spc="-22" baseline="30864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+x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32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50" b="1" baseline="95679" dirty="0">
                <a:latin typeface="Segoe Print"/>
                <a:cs typeface="Segoe Print"/>
              </a:rPr>
              <a:t>2</a:t>
            </a:r>
            <a:r>
              <a:rPr sz="1350" b="1" spc="292" baseline="9567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950" b="1" spc="-45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229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950" b="1" spc="-30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32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120" dirty="0">
                <a:latin typeface="Segoe Print"/>
                <a:cs typeface="Segoe Print"/>
              </a:rPr>
              <a:t> </a:t>
            </a:r>
            <a:r>
              <a:rPr sz="1350" b="1" baseline="95679" dirty="0">
                <a:latin typeface="Segoe Print"/>
                <a:cs typeface="Segoe Print"/>
              </a:rPr>
              <a:t>2</a:t>
            </a:r>
            <a:endParaRPr sz="1350" baseline="95679">
              <a:latin typeface="Segoe Print"/>
              <a:cs typeface="Segoe Prin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930654" y="8370569"/>
            <a:ext cx="10922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432430" y="8256269"/>
            <a:ext cx="11074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1465" algn="l"/>
                <a:tab pos="704215" algn="l"/>
                <a:tab pos="974090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5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842261" y="8381238"/>
            <a:ext cx="169735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8600" algn="l"/>
              </a:tabLst>
            </a:pPr>
            <a:r>
              <a:rPr sz="1300" b="1" spc="-5" dirty="0">
                <a:latin typeface="Segoe Print"/>
                <a:cs typeface="Segoe Print"/>
              </a:rPr>
              <a:t>x	+</a:t>
            </a:r>
            <a:r>
              <a:rPr sz="1300" b="1" spc="-25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330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</a:t>
            </a:r>
            <a:r>
              <a:rPr sz="1300" b="1" spc="-24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-</a:t>
            </a:r>
            <a:r>
              <a:rPr sz="1300" b="1" spc="-32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950" b="1" spc="-457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30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endParaRPr sz="1950" baseline="-38461">
              <a:latin typeface="Segoe Print"/>
              <a:cs typeface="Segoe Prin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287392" y="8181593"/>
            <a:ext cx="3098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7" baseline="-2564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52" baseline="-25641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773548" y="8256269"/>
            <a:ext cx="1454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584575" y="7997190"/>
            <a:ext cx="1685289" cy="607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98475" algn="l"/>
                <a:tab pos="913130" algn="l"/>
                <a:tab pos="1298575" algn="l"/>
              </a:tabLst>
            </a:pPr>
            <a:r>
              <a:rPr sz="1300" b="1" spc="-5" dirty="0">
                <a:latin typeface="Segoe Print"/>
                <a:cs typeface="Segoe Print"/>
              </a:rPr>
              <a:t>2	4	4	2</a:t>
            </a:r>
            <a:endParaRPr sz="1300">
              <a:latin typeface="Segoe Print"/>
              <a:cs typeface="Segoe Print"/>
            </a:endParaRPr>
          </a:p>
          <a:p>
            <a:pPr marL="78105">
              <a:lnSpc>
                <a:spcPct val="100000"/>
              </a:lnSpc>
              <a:spcBef>
                <a:spcPts val="1465"/>
              </a:spcBef>
              <a:tabLst>
                <a:tab pos="387350" algn="l"/>
                <a:tab pos="1071880" algn="l"/>
              </a:tabLst>
            </a:pP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5" dirty="0">
                <a:latin typeface="Segoe Print"/>
                <a:cs typeface="Segoe Print"/>
              </a:rPr>
              <a:t>x</a:t>
            </a:r>
            <a:r>
              <a:rPr sz="1300" b="1" spc="-2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+</a:t>
            </a:r>
            <a:r>
              <a:rPr sz="1300" b="1" spc="-300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	=</a:t>
            </a:r>
            <a:r>
              <a:rPr sz="1300" b="1" spc="-34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950" b="1" spc="-509" baseline="-38461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y-1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098419" y="8702802"/>
            <a:ext cx="3098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b="1" u="sng" spc="-7" baseline="-25641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52" baseline="-25641" dirty="0">
                <a:latin typeface="Segoe Print"/>
                <a:cs typeface="Segoe Print"/>
              </a:rPr>
              <a:t> </a:t>
            </a: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619627" y="8777477"/>
            <a:ext cx="6045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1170" algn="l"/>
              </a:tabLst>
            </a:pP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3</a:t>
            </a:r>
            <a:r>
              <a:rPr sz="1300" b="1" spc="-5" dirty="0">
                <a:latin typeface="Segoe Print"/>
                <a:cs typeface="Segoe Print"/>
              </a:rPr>
              <a:t>	</a:t>
            </a:r>
            <a:r>
              <a:rPr sz="1300" b="1" u="sng" spc="-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4</a:t>
            </a:r>
            <a:endParaRPr sz="1300">
              <a:latin typeface="Segoe Print"/>
              <a:cs typeface="Segoe Print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805810" y="8902445"/>
            <a:ext cx="15005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59765" algn="l"/>
              </a:tabLst>
            </a:pPr>
            <a:r>
              <a:rPr sz="1300" spc="345" dirty="0">
                <a:latin typeface="Cambria Math"/>
                <a:cs typeface="Cambria Math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x+</a:t>
            </a:r>
            <a:r>
              <a:rPr sz="1300" b="1" spc="-290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2</a:t>
            </a:r>
            <a:r>
              <a:rPr sz="1300" b="1" spc="-5" dirty="0">
                <a:latin typeface="Segoe Print"/>
                <a:cs typeface="Segoe Print"/>
              </a:rPr>
              <a:t>	= </a:t>
            </a:r>
            <a:r>
              <a:rPr sz="1950" b="1" spc="-7" baseline="-38461" dirty="0">
                <a:latin typeface="Segoe Print"/>
                <a:cs typeface="Segoe Print"/>
              </a:rPr>
              <a:t>4</a:t>
            </a:r>
            <a:r>
              <a:rPr sz="1300" b="1" spc="-5" dirty="0">
                <a:latin typeface="Segoe Print"/>
                <a:cs typeface="Segoe Print"/>
              </a:rPr>
              <a:t> y-</a:t>
            </a:r>
            <a:r>
              <a:rPr sz="1300" b="1" spc="-45" dirty="0">
                <a:latin typeface="Segoe Print"/>
                <a:cs typeface="Segoe Print"/>
              </a:rPr>
              <a:t> </a:t>
            </a:r>
            <a:r>
              <a:rPr sz="1950" b="1" spc="-7" baseline="-38461" dirty="0">
                <a:latin typeface="Segoe Print"/>
                <a:cs typeface="Segoe Print"/>
              </a:rPr>
              <a:t>3</a:t>
            </a:r>
            <a:r>
              <a:rPr sz="1300" spc="345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79195" y="9170669"/>
            <a:ext cx="4603750" cy="810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7115">
              <a:lnSpc>
                <a:spcPts val="1025"/>
              </a:lnSpc>
              <a:spcBef>
                <a:spcPts val="100"/>
              </a:spcBef>
            </a:pPr>
            <a:r>
              <a:rPr sz="900" b="1" dirty="0">
                <a:latin typeface="Segoe Print"/>
                <a:cs typeface="Segoe Print"/>
              </a:rPr>
              <a:t>2</a:t>
            </a:r>
            <a:endParaRPr sz="900">
              <a:latin typeface="Segoe Print"/>
              <a:cs typeface="Segoe Print"/>
            </a:endParaRPr>
          </a:p>
          <a:p>
            <a:pPr marL="12700">
              <a:lnSpc>
                <a:spcPts val="1505"/>
              </a:lnSpc>
              <a:tabLst>
                <a:tab pos="2471420" algn="l"/>
              </a:tabLst>
            </a:pPr>
            <a:r>
              <a:rPr sz="1300" b="1" spc="-5" dirty="0">
                <a:latin typeface="Segoe Print"/>
                <a:cs typeface="Segoe Print"/>
              </a:rPr>
              <a:t>With comparing</a:t>
            </a:r>
            <a:r>
              <a:rPr sz="1300" b="1" spc="1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with </a:t>
            </a:r>
            <a:r>
              <a:rPr sz="1300" b="1" spc="160" dirty="0">
                <a:latin typeface="Segoe Print"/>
                <a:cs typeface="Segoe Print"/>
              </a:rPr>
              <a:t> </a:t>
            </a:r>
            <a:r>
              <a:rPr sz="1300" b="1" spc="-10" dirty="0">
                <a:latin typeface="Segoe Print"/>
                <a:cs typeface="Segoe Print"/>
              </a:rPr>
              <a:t>x-h	</a:t>
            </a:r>
            <a:r>
              <a:rPr sz="1300" b="1" spc="-5" dirty="0">
                <a:latin typeface="Segoe Print"/>
                <a:cs typeface="Segoe Print"/>
              </a:rPr>
              <a:t>= 4p</a:t>
            </a:r>
            <a:r>
              <a:rPr sz="1300" b="1" spc="80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y-k</a:t>
            </a:r>
            <a:r>
              <a:rPr sz="1300" spc="340" dirty="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503045" marR="5080" indent="-340360">
              <a:lnSpc>
                <a:spcPct val="56200"/>
              </a:lnSpc>
              <a:spcBef>
                <a:spcPts val="1895"/>
              </a:spcBef>
              <a:tabLst>
                <a:tab pos="1782445" algn="l"/>
                <a:tab pos="2102485" algn="l"/>
                <a:tab pos="2719705" algn="l"/>
                <a:tab pos="4156710" algn="l"/>
              </a:tabLst>
            </a:pPr>
            <a:r>
              <a:rPr sz="1300" b="1" spc="-5" dirty="0">
                <a:latin typeface="Segoe Print"/>
                <a:cs typeface="Segoe Print"/>
              </a:rPr>
              <a:t>h=-</a:t>
            </a:r>
            <a:r>
              <a:rPr sz="1300" b="1" spc="-295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	</a:t>
            </a:r>
            <a:r>
              <a:rPr sz="1300" b="1" spc="-5" dirty="0">
                <a:latin typeface="Segoe Print"/>
                <a:cs typeface="Segoe Print"/>
              </a:rPr>
              <a:t>,</a:t>
            </a:r>
            <a:r>
              <a:rPr sz="1300" b="1" spc="-22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k=</a:t>
            </a:r>
            <a:r>
              <a:rPr sz="1300" b="1" spc="-310" dirty="0">
                <a:latin typeface="Segoe Print"/>
                <a:cs typeface="Segoe Print"/>
              </a:rPr>
              <a:t>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4</a:t>
            </a:r>
            <a:r>
              <a:rPr sz="1950" b="1" spc="337" baseline="42735" dirty="0">
                <a:latin typeface="Segoe Print"/>
                <a:cs typeface="Segoe Print"/>
              </a:rPr>
              <a:t> </a:t>
            </a:r>
            <a:r>
              <a:rPr sz="1300" b="1" spc="15" dirty="0">
                <a:latin typeface="Cambria Math"/>
                <a:cs typeface="Cambria Math"/>
              </a:rPr>
              <a:t>⇒	</a:t>
            </a:r>
            <a:r>
              <a:rPr sz="1300" b="1" spc="-5" dirty="0">
                <a:latin typeface="Segoe Print"/>
                <a:cs typeface="Segoe Print"/>
              </a:rPr>
              <a:t>vertxe </a:t>
            </a:r>
            <a:r>
              <a:rPr sz="1300" b="1" spc="75" dirty="0">
                <a:latin typeface="Segoe Print"/>
                <a:cs typeface="Segoe Print"/>
              </a:rPr>
              <a:t>V</a:t>
            </a:r>
            <a:r>
              <a:rPr sz="1950" b="1" spc="112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h,k</a:t>
            </a:r>
            <a:r>
              <a:rPr sz="1950" b="1" spc="-7" baseline="2136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= -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1</a:t>
            </a:r>
            <a:r>
              <a:rPr sz="1950" b="1" spc="-7" baseline="4273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, </a:t>
            </a:r>
            <a:r>
              <a:rPr sz="1950" b="1" u="sng" spc="-7" baseline="42735" dirty="0">
                <a:uFill>
                  <a:solidFill>
                    <a:srgbClr val="000000"/>
                  </a:solidFill>
                </a:uFill>
                <a:latin typeface="Segoe Print"/>
                <a:cs typeface="Segoe Print"/>
              </a:rPr>
              <a:t>4 </a:t>
            </a:r>
            <a:r>
              <a:rPr sz="1300" b="1" spc="-5" dirty="0">
                <a:latin typeface="Segoe Print"/>
                <a:cs typeface="Segoe Print"/>
              </a:rPr>
              <a:t> 2		3		2</a:t>
            </a:r>
            <a:r>
              <a:rPr sz="1300" b="1" spc="305" dirty="0">
                <a:latin typeface="Segoe Print"/>
                <a:cs typeface="Segoe Print"/>
              </a:rPr>
              <a:t> </a:t>
            </a:r>
            <a:r>
              <a:rPr sz="1300" b="1" spc="-5" dirty="0">
                <a:latin typeface="Segoe Print"/>
                <a:cs typeface="Segoe Print"/>
              </a:rPr>
              <a:t>3</a:t>
            </a:r>
            <a:endParaRPr sz="1300">
              <a:latin typeface="Segoe Print"/>
              <a:cs typeface="Segoe Prin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574</Words>
  <Application>Microsoft Office PowerPoint</Application>
  <PresentationFormat>Custom</PresentationFormat>
  <Paragraphs>176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sultan noori</cp:lastModifiedBy>
  <cp:revision>2</cp:revision>
  <dcterms:created xsi:type="dcterms:W3CDTF">2018-11-19T07:09:27Z</dcterms:created>
  <dcterms:modified xsi:type="dcterms:W3CDTF">2018-11-19T09:18:06Z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2017-01-08T00:00:00Z</vt:filetime>
  </property>
  <property fmtid="{D5CDD505-2E9C-101B-9397-08002B2CF9AE}" pid="3" name="Creator">
    <vt:lpwstr>PDFMerge! (http://www.pdfmerge.com)</vt:lpwstr>
  </property>
  <property fmtid="{D5CDD505-2E9C-101B-9397-08002B2CF9AE}" pid="4" name="LastSaved">
    <vt:filetime>2018-11-19T00:00:00Z</vt:filetime>
  </property>
</Properties>
</file>